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8"/>
  </p:notesMasterIdLst>
  <p:sldIdLst>
    <p:sldId id="256" r:id="rId2"/>
    <p:sldId id="336" r:id="rId3"/>
    <p:sldId id="290" r:id="rId4"/>
    <p:sldId id="328" r:id="rId5"/>
    <p:sldId id="329" r:id="rId6"/>
    <p:sldId id="330" r:id="rId7"/>
    <p:sldId id="333" r:id="rId8"/>
    <p:sldId id="331" r:id="rId9"/>
    <p:sldId id="332" r:id="rId10"/>
    <p:sldId id="343" r:id="rId11"/>
    <p:sldId id="341" r:id="rId12"/>
    <p:sldId id="339" r:id="rId13"/>
    <p:sldId id="340" r:id="rId14"/>
    <p:sldId id="342" r:id="rId15"/>
    <p:sldId id="338" r:id="rId16"/>
    <p:sldId id="300" r:id="rId1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95959"/>
    <a:srgbClr val="FFFFFF"/>
    <a:srgbClr val="E6E6E6"/>
    <a:srgbClr val="9D9D9D"/>
    <a:srgbClr val="808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017" autoAdjust="0"/>
    <p:restoredTop sz="94660"/>
  </p:normalViewPr>
  <p:slideViewPr>
    <p:cSldViewPr snapToGrid="0">
      <p:cViewPr varScale="1">
        <p:scale>
          <a:sx n="102" d="100"/>
          <a:sy n="102" d="100"/>
        </p:scale>
        <p:origin x="114" y="1008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0638C8-4482-42EA-95DF-6415A44727AB}" type="datetimeFigureOut">
              <a:rPr lang="ko-KR" altLang="en-US" smtClean="0"/>
              <a:t>2024-11-03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EAA477-9B76-4407-A639-99241CD375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00628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9B872-3001-418C-A119-2908FB6AB070}" type="datetimeFigureOut">
              <a:rPr lang="ko-KR" altLang="en-US" smtClean="0"/>
              <a:t>2024-11-03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E7FC6-6B0A-4C16-9823-DD341D5799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87609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9B872-3001-418C-A119-2908FB6AB070}" type="datetimeFigureOut">
              <a:rPr lang="ko-KR" altLang="en-US" smtClean="0"/>
              <a:t>2024-11-03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E7FC6-6B0A-4C16-9823-DD341D5799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64637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9B872-3001-418C-A119-2908FB6AB070}" type="datetimeFigureOut">
              <a:rPr lang="ko-KR" altLang="en-US" smtClean="0"/>
              <a:t>2024-11-03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E7FC6-6B0A-4C16-9823-DD341D5799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32882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9B872-3001-418C-A119-2908FB6AB070}" type="datetimeFigureOut">
              <a:rPr lang="ko-KR" altLang="en-US" smtClean="0"/>
              <a:t>2024-11-03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E7FC6-6B0A-4C16-9823-DD341D5799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4913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9B872-3001-418C-A119-2908FB6AB070}" type="datetimeFigureOut">
              <a:rPr lang="ko-KR" altLang="en-US" smtClean="0"/>
              <a:t>2024-11-03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E7FC6-6B0A-4C16-9823-DD341D5799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73827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9B872-3001-418C-A119-2908FB6AB070}" type="datetimeFigureOut">
              <a:rPr lang="ko-KR" altLang="en-US" smtClean="0"/>
              <a:t>2024-11-03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E7FC6-6B0A-4C16-9823-DD341D5799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73739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9B872-3001-418C-A119-2908FB6AB070}" type="datetimeFigureOut">
              <a:rPr lang="ko-KR" altLang="en-US" smtClean="0"/>
              <a:t>2024-11-03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E7FC6-6B0A-4C16-9823-DD341D5799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67791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9B872-3001-418C-A119-2908FB6AB070}" type="datetimeFigureOut">
              <a:rPr lang="ko-KR" altLang="en-US" smtClean="0"/>
              <a:t>2024-11-03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E7FC6-6B0A-4C16-9823-DD341D5799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35038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9B872-3001-418C-A119-2908FB6AB070}" type="datetimeFigureOut">
              <a:rPr lang="ko-KR" altLang="en-US" smtClean="0"/>
              <a:t>2024-11-03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E7FC6-6B0A-4C16-9823-DD341D5799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79266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9B872-3001-418C-A119-2908FB6AB070}" type="datetimeFigureOut">
              <a:rPr lang="ko-KR" altLang="en-US" smtClean="0"/>
              <a:t>2024-11-03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E7FC6-6B0A-4C16-9823-DD341D5799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54849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9B872-3001-418C-A119-2908FB6AB070}" type="datetimeFigureOut">
              <a:rPr lang="ko-KR" altLang="en-US" smtClean="0"/>
              <a:t>2024-11-03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E7FC6-6B0A-4C16-9823-DD341D5799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85055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89B872-3001-418C-A119-2908FB6AB070}" type="datetimeFigureOut">
              <a:rPr lang="ko-KR" altLang="en-US" smtClean="0"/>
              <a:t>2024-11-03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5E7FC6-6B0A-4C16-9823-DD341D5799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5399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www.kaggle.com/datasets/msambare/fer2013" TargetMode="Externa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aggle.com/datasets/msambare/fer2013" TargetMode="Externa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828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0" y="-9236"/>
            <a:ext cx="1219199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인공지능과 마케팅 발표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8582158" y="215444"/>
            <a:ext cx="312951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400" dirty="0">
              <a:ln>
                <a:solidFill>
                  <a:schemeClr val="tx1">
                    <a:lumMod val="50000"/>
                    <a:lumOff val="50000"/>
                    <a:alpha val="30000"/>
                  </a:schemeClr>
                </a:solidFill>
              </a:ln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r>
              <a:rPr lang="en-US" altLang="ko-KR" sz="1400" b="1" dirty="0">
                <a:ln>
                  <a:solidFill>
                    <a:schemeClr val="tx1">
                      <a:lumMod val="50000"/>
                      <a:lumOff val="50000"/>
                      <a:alpha val="3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2024 Fall</a:t>
            </a:r>
          </a:p>
          <a:p>
            <a:r>
              <a:rPr lang="en-US" altLang="ko-KR" sz="1400" b="1" dirty="0">
                <a:ln>
                  <a:solidFill>
                    <a:schemeClr val="tx1">
                      <a:lumMod val="50000"/>
                      <a:lumOff val="50000"/>
                      <a:alpha val="3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20190741 </a:t>
            </a:r>
            <a:r>
              <a:rPr lang="ko-KR" altLang="en-US" sz="1400" b="1" dirty="0">
                <a:ln>
                  <a:solidFill>
                    <a:schemeClr val="tx1">
                      <a:lumMod val="50000"/>
                      <a:lumOff val="50000"/>
                      <a:alpha val="3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김지수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222E020-2DDE-4A28-97F2-ECD660091A6B}"/>
              </a:ext>
            </a:extLst>
          </p:cNvPr>
          <p:cNvSpPr/>
          <p:nvPr/>
        </p:nvSpPr>
        <p:spPr>
          <a:xfrm>
            <a:off x="8382076" y="383393"/>
            <a:ext cx="135466" cy="70485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BD979C9-06DA-54DA-DE5C-C2D693810A73}"/>
              </a:ext>
            </a:extLst>
          </p:cNvPr>
          <p:cNvSpPr/>
          <p:nvPr/>
        </p:nvSpPr>
        <p:spPr>
          <a:xfrm>
            <a:off x="2756490" y="2530705"/>
            <a:ext cx="6679020" cy="1796590"/>
          </a:xfrm>
          <a:prstGeom prst="rect">
            <a:avLst/>
          </a:prstGeom>
          <a:solidFill>
            <a:schemeClr val="tx1">
              <a:lumMod val="50000"/>
              <a:lumOff val="50000"/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</a:rPr>
              <a:t>인공지능과 마케팅 코딩과제</a:t>
            </a:r>
            <a:r>
              <a:rPr lang="en-US" altLang="ko-KR" sz="2400" b="1" dirty="0">
                <a:solidFill>
                  <a:schemeClr val="bg1"/>
                </a:solidFill>
              </a:rPr>
              <a:t>3</a:t>
            </a:r>
            <a:endParaRPr lang="en-US" altLang="ko-KR" sz="1600" b="1" dirty="0">
              <a:solidFill>
                <a:schemeClr val="bg1"/>
              </a:solidFill>
            </a:endParaRPr>
          </a:p>
          <a:p>
            <a:r>
              <a:rPr lang="en-US" altLang="ko-KR" sz="1600" b="1" dirty="0">
                <a:solidFill>
                  <a:schemeClr val="bg1"/>
                </a:solidFill>
              </a:rPr>
              <a:t>: Emotion Detection data 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46830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3237D0-50EC-5EFF-0D75-9D508ECF9D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AD1B4D0-FA52-8BDB-3F02-9B0A27436C31}"/>
              </a:ext>
            </a:extLst>
          </p:cNvPr>
          <p:cNvSpPr/>
          <p:nvPr/>
        </p:nvSpPr>
        <p:spPr>
          <a:xfrm>
            <a:off x="0" y="0"/>
            <a:ext cx="12192000" cy="1828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DE4853B-D0F3-0398-6458-34E57C29D631}"/>
              </a:ext>
            </a:extLst>
          </p:cNvPr>
          <p:cNvSpPr/>
          <p:nvPr/>
        </p:nvSpPr>
        <p:spPr>
          <a:xfrm>
            <a:off x="0" y="182879"/>
            <a:ext cx="12192000" cy="470264"/>
          </a:xfrm>
          <a:prstGeom prst="rect">
            <a:avLst/>
          </a:prstGeom>
          <a:solidFill>
            <a:srgbClr val="8EBA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E8099E-ED99-B76C-0667-BB02D495BF06}"/>
              </a:ext>
            </a:extLst>
          </p:cNvPr>
          <p:cNvSpPr txBox="1"/>
          <p:nvPr/>
        </p:nvSpPr>
        <p:spPr>
          <a:xfrm>
            <a:off x="4871992" y="231044"/>
            <a:ext cx="2448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Evaluate</a:t>
            </a:r>
            <a:r>
              <a:rPr lang="ko-KR" altLang="en-US" b="1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b="1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the</a:t>
            </a:r>
            <a:r>
              <a:rPr lang="ko-KR" altLang="en-US" b="1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b="1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Dataset</a:t>
            </a:r>
            <a:endParaRPr lang="ko-KR" altLang="en-US" b="1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DCBC039-0D85-4431-79C2-F16CCDBB68AF}"/>
              </a:ext>
            </a:extLst>
          </p:cNvPr>
          <p:cNvSpPr txBox="1"/>
          <p:nvPr/>
        </p:nvSpPr>
        <p:spPr>
          <a:xfrm>
            <a:off x="0" y="-9236"/>
            <a:ext cx="1219199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인공지능과 마케팅 발표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358B50-4D4E-E224-5F6A-254C9A8B3F5D}"/>
              </a:ext>
            </a:extLst>
          </p:cNvPr>
          <p:cNvSpPr txBox="1"/>
          <p:nvPr/>
        </p:nvSpPr>
        <p:spPr>
          <a:xfrm>
            <a:off x="617231" y="1024567"/>
            <a:ext cx="9372732" cy="804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rgbClr val="00206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최종 모델 평가</a:t>
            </a:r>
            <a:r>
              <a:rPr lang="en-US" altLang="ko-KR" sz="14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rgbClr val="C00000"/>
                </a:solidFill>
                <a:latin typeface="-윤고딕350" panose="02030504000101010101" pitchFamily="18" charset="-127"/>
                <a:ea typeface="-윤고딕350" panose="02030504000101010101"/>
              </a:rPr>
              <a:t>								</a:t>
            </a:r>
            <a:endParaRPr lang="en-US" altLang="ko-KR" sz="1400" b="1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accent1"/>
              </a:solidFill>
              <a:latin typeface="-윤고딕350" panose="02030504000101010101" pitchFamily="18" charset="-127"/>
              <a:ea typeface="-윤고딕350" panose="02030504000101010101"/>
            </a:endParaRPr>
          </a:p>
          <a:p>
            <a:pPr>
              <a:lnSpc>
                <a:spcPct val="150000"/>
              </a:lnSpc>
            </a:pPr>
            <a:endParaRPr lang="en-US" altLang="ko-KR" sz="1400" b="1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2"/>
              </a:solidFill>
              <a:latin typeface="-윤고딕350" panose="02030504000101010101" pitchFamily="18" charset="-127"/>
              <a:ea typeface="-윤고딕350" panose="02030504000101010101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245F269-534B-ED92-3CC8-DBDDA2F5AB63}"/>
              </a:ext>
            </a:extLst>
          </p:cNvPr>
          <p:cNvSpPr txBox="1"/>
          <p:nvPr/>
        </p:nvSpPr>
        <p:spPr>
          <a:xfrm>
            <a:off x="617231" y="2024691"/>
            <a:ext cx="11221878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train_loss</a:t>
            </a:r>
            <a:r>
              <a:rPr lang="en-US" altLang="ko-KR" sz="1600" b="1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1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train_acc</a:t>
            </a:r>
            <a:r>
              <a:rPr lang="en-US" altLang="ko-KR" sz="1600" b="1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1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altLang="ko-KR" sz="1600" b="1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.evaluate</a:t>
            </a:r>
            <a:r>
              <a:rPr lang="en-US" altLang="ko-KR" sz="1600" b="1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1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train_generator</a:t>
            </a:r>
            <a:r>
              <a:rPr lang="en-US" altLang="ko-KR" sz="1600" b="1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600" b="1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test_loss</a:t>
            </a:r>
            <a:r>
              <a:rPr lang="en-US" altLang="ko-KR" sz="1600" b="1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1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test_acc</a:t>
            </a:r>
            <a:r>
              <a:rPr lang="en-US" altLang="ko-KR" sz="1600" b="1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  </a:t>
            </a:r>
            <a:r>
              <a:rPr lang="en-US" altLang="ko-KR" sz="1600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1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altLang="ko-KR" sz="1600" b="1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.evaluate</a:t>
            </a:r>
            <a:r>
              <a:rPr lang="en-US" altLang="ko-KR" sz="1600" b="1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1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test_generator</a:t>
            </a:r>
            <a:r>
              <a:rPr lang="en-US" altLang="ko-KR" sz="1600" b="1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ko-KR" sz="1600" b="1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1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"final train accuracy = </a:t>
            </a:r>
            <a:r>
              <a:rPr lang="en-US" altLang="ko-KR" sz="1600" b="1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{:.2f}</a:t>
            </a:r>
            <a:r>
              <a:rPr lang="en-US" altLang="ko-KR" sz="1600" b="1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, validation accuracy = </a:t>
            </a:r>
            <a:r>
              <a:rPr lang="en-US" altLang="ko-KR" sz="1600" b="1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{:.2f}</a:t>
            </a:r>
            <a:r>
              <a:rPr lang="en-US" altLang="ko-KR" sz="1600" b="1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1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1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format</a:t>
            </a:r>
            <a:r>
              <a:rPr lang="en-US" altLang="ko-KR" sz="1600" b="1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1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train_acc</a:t>
            </a:r>
            <a:r>
              <a:rPr lang="en-US" altLang="ko-KR" sz="1600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ko-KR" sz="1600" b="1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altLang="ko-KR" sz="1600" b="1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1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test_acc</a:t>
            </a:r>
            <a:r>
              <a:rPr lang="en-US" altLang="ko-KR" sz="1600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ko-KR" sz="1600" b="1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altLang="ko-KR" sz="1600" b="1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))</a:t>
            </a:r>
            <a:endParaRPr lang="en-US" altLang="ko-KR" sz="1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altLang="ko-KR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.save_weights</a:t>
            </a:r>
            <a:r>
              <a:rPr lang="en-US" altLang="ko-KR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'model_weights.h5'</a:t>
            </a:r>
            <a:r>
              <a:rPr lang="en-US" altLang="ko-KR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i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359/359 [==============================] - 27s 75ms/step - loss: 1.1792 - accuracy: 0.7208 113/113 [==============================] - 57s 508ms/step - loss: 1.3850 - accuracy: 0.6498 final train accuracy = 72.08 , validation accuracy = 64.98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790400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D8CD49-5C76-4290-CCB1-C50B62DEE8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36B24197-898C-6E11-CCC0-E660BE57A6AF}"/>
              </a:ext>
            </a:extLst>
          </p:cNvPr>
          <p:cNvSpPr/>
          <p:nvPr/>
        </p:nvSpPr>
        <p:spPr>
          <a:xfrm>
            <a:off x="0" y="0"/>
            <a:ext cx="12192000" cy="1828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4D01213-4651-8540-2800-F3947118AF35}"/>
              </a:ext>
            </a:extLst>
          </p:cNvPr>
          <p:cNvSpPr/>
          <p:nvPr/>
        </p:nvSpPr>
        <p:spPr>
          <a:xfrm>
            <a:off x="0" y="182879"/>
            <a:ext cx="12192000" cy="470264"/>
          </a:xfrm>
          <a:prstGeom prst="rect">
            <a:avLst/>
          </a:prstGeom>
          <a:solidFill>
            <a:srgbClr val="8EBA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85CEBB1-7008-5B29-CB0C-CB2217EBC29F}"/>
              </a:ext>
            </a:extLst>
          </p:cNvPr>
          <p:cNvSpPr txBox="1"/>
          <p:nvPr/>
        </p:nvSpPr>
        <p:spPr>
          <a:xfrm>
            <a:off x="4871992" y="231044"/>
            <a:ext cx="2448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Evaluate</a:t>
            </a:r>
            <a:r>
              <a:rPr lang="ko-KR" altLang="en-US" b="1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b="1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the</a:t>
            </a:r>
            <a:r>
              <a:rPr lang="ko-KR" altLang="en-US" b="1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b="1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Dataset</a:t>
            </a:r>
            <a:endParaRPr lang="ko-KR" altLang="en-US" b="1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472888B-AA90-374D-BBF1-053B3D446237}"/>
              </a:ext>
            </a:extLst>
          </p:cNvPr>
          <p:cNvSpPr txBox="1"/>
          <p:nvPr/>
        </p:nvSpPr>
        <p:spPr>
          <a:xfrm>
            <a:off x="0" y="-9236"/>
            <a:ext cx="1219199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인공지능과 마케팅 발표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0E4F6C-9075-3A09-4F64-7DFF46FE00E3}"/>
              </a:ext>
            </a:extLst>
          </p:cNvPr>
          <p:cNvSpPr txBox="1"/>
          <p:nvPr/>
        </p:nvSpPr>
        <p:spPr>
          <a:xfrm>
            <a:off x="617231" y="1024567"/>
            <a:ext cx="9372732" cy="1020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rgbClr val="00206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모델 평가 </a:t>
            </a:r>
            <a:r>
              <a:rPr lang="en-US" altLang="ko-KR" sz="28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rgbClr val="00206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(</a:t>
            </a:r>
            <a:r>
              <a:rPr lang="ko-KR" altLang="en-US" sz="28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rgbClr val="00206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루피 사진</a:t>
            </a:r>
            <a:r>
              <a:rPr lang="en-US" altLang="ko-KR" sz="28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rgbClr val="00206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)</a:t>
            </a:r>
            <a:r>
              <a:rPr lang="en-US" altLang="ko-KR" sz="14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rgbClr val="C00000"/>
                </a:solidFill>
                <a:latin typeface="-윤고딕350" panose="02030504000101010101" pitchFamily="18" charset="-127"/>
                <a:ea typeface="-윤고딕350" panose="02030504000101010101"/>
              </a:rPr>
              <a:t>								</a:t>
            </a:r>
            <a:endParaRPr lang="en-US" altLang="ko-KR" sz="1400" b="1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accent1"/>
              </a:solidFill>
              <a:latin typeface="-윤고딕350" panose="02030504000101010101" pitchFamily="18" charset="-127"/>
              <a:ea typeface="-윤고딕350" panose="02030504000101010101"/>
            </a:endParaRPr>
          </a:p>
          <a:p>
            <a:pPr>
              <a:lnSpc>
                <a:spcPct val="150000"/>
              </a:lnSpc>
            </a:pPr>
            <a:endParaRPr lang="en-US" altLang="ko-KR" sz="1400" b="1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2"/>
              </a:solidFill>
              <a:latin typeface="-윤고딕350" panose="02030504000101010101" pitchFamily="18" charset="-127"/>
              <a:ea typeface="-윤고딕350" panose="02030504000101010101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D065FF-65B8-A8F9-DE80-507365527B09}"/>
              </a:ext>
            </a:extLst>
          </p:cNvPr>
          <p:cNvSpPr txBox="1"/>
          <p:nvPr/>
        </p:nvSpPr>
        <p:spPr>
          <a:xfrm>
            <a:off x="157817" y="1596808"/>
            <a:ext cx="11876363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ko-KR" alt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이미지 </a:t>
            </a:r>
            <a:r>
              <a:rPr lang="ko-KR" alt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전처리</a:t>
            </a:r>
            <a:r>
              <a:rPr lang="ko-KR" alt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함수</a:t>
            </a:r>
            <a:endParaRPr lang="ko-KR" alt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altLang="ko-KR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preprocess_image</a:t>
            </a:r>
            <a:r>
              <a:rPr lang="en-US" altLang="ko-KR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image_path</a:t>
            </a:r>
            <a:r>
              <a:rPr lang="en-US" altLang="ko-KR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altLang="ko-KR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image.load_img</a:t>
            </a:r>
            <a:r>
              <a:rPr lang="en-US" altLang="ko-KR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image_path</a:t>
            </a:r>
            <a:r>
              <a:rPr lang="en-US" altLang="ko-KR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target_size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img_size</a:t>
            </a:r>
            <a:r>
              <a:rPr lang="en-US" altLang="ko-KR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img_size</a:t>
            </a:r>
            <a:r>
              <a:rPr lang="en-US" altLang="ko-KR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color_mode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'grayscale'</a:t>
            </a:r>
            <a:r>
              <a:rPr lang="en-US" altLang="ko-KR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img_array</a:t>
            </a:r>
            <a:r>
              <a:rPr lang="en-US" altLang="ko-KR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image.img_to_array</a:t>
            </a:r>
            <a:r>
              <a:rPr lang="en-US" altLang="ko-KR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img_array</a:t>
            </a:r>
            <a:r>
              <a:rPr lang="en-US" altLang="ko-KR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np</a:t>
            </a:r>
            <a:r>
              <a:rPr lang="en-US" altLang="ko-KR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.expand_dims</a:t>
            </a:r>
            <a:r>
              <a:rPr lang="en-US" altLang="ko-KR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img_array</a:t>
            </a:r>
            <a:r>
              <a:rPr lang="en-US" altLang="ko-KR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axis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  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ko-KR" alt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배치 차원 추가</a:t>
            </a:r>
            <a:endParaRPr lang="ko-KR" alt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img_array</a:t>
            </a:r>
            <a:r>
              <a:rPr lang="en-US" altLang="ko-KR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img_array</a:t>
            </a:r>
            <a:r>
              <a:rPr lang="en-US" altLang="ko-KR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altLang="ko-KR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255.0</a:t>
            </a:r>
            <a:r>
              <a:rPr lang="en-US" altLang="ko-KR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ko-KR" alt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정규화</a:t>
            </a:r>
            <a:endParaRPr lang="ko-KR" alt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img_array</a:t>
            </a:r>
            <a:endParaRPr lang="en-US" altLang="ko-KR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ko-KR" alt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예측 함수 정의</a:t>
            </a:r>
            <a:endParaRPr lang="ko-KR" alt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altLang="ko-KR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predict_image</a:t>
            </a:r>
            <a:r>
              <a:rPr lang="en-US" altLang="ko-KR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altLang="ko-KR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image_path</a:t>
            </a:r>
            <a:r>
              <a:rPr lang="en-US" altLang="ko-KR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altLang="ko-KR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img_array</a:t>
            </a:r>
            <a:r>
              <a:rPr lang="en-US" altLang="ko-KR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preprocess_image</a:t>
            </a:r>
            <a:r>
              <a:rPr lang="en-US" altLang="ko-KR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image_path</a:t>
            </a:r>
            <a:r>
              <a:rPr lang="en-US" altLang="ko-KR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altLang="ko-KR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ko-KR" alt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예측 실행</a:t>
            </a:r>
            <a:endParaRPr lang="ko-KR" alt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model_output</a:t>
            </a:r>
            <a:r>
              <a:rPr lang="en-US" altLang="ko-KR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altLang="ko-KR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.predict</a:t>
            </a:r>
            <a:r>
              <a:rPr lang="en-US" altLang="ko-KR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img_array</a:t>
            </a:r>
            <a:r>
              <a:rPr lang="en-US" altLang="ko-KR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  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TensorFlow/</a:t>
            </a:r>
            <a:r>
              <a:rPr lang="en-US" altLang="ko-KR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Keras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모델에서 예측</a:t>
            </a:r>
            <a:endParaRPr lang="ko-KR" alt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br>
              <a:rPr lang="ko-KR" alt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ko-KR" alt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predicted_class</a:t>
            </a:r>
            <a:r>
              <a:rPr lang="en-US" altLang="ko-KR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np</a:t>
            </a:r>
            <a:r>
              <a:rPr lang="en-US" altLang="ko-KR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.argmax</a:t>
            </a:r>
            <a:r>
              <a:rPr lang="en-US" altLang="ko-KR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model_output</a:t>
            </a:r>
            <a:r>
              <a:rPr lang="en-US" altLang="ko-KR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axis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  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ko-KR" alt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예측된 클래스 인덱스</a:t>
            </a:r>
            <a:endParaRPr lang="ko-KR" alt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predicted_class</a:t>
            </a:r>
            <a:r>
              <a:rPr lang="en-US" altLang="ko-KR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]  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ko-KR" alt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예측된 클래스 반환</a:t>
            </a:r>
            <a:endParaRPr lang="ko-KR" alt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281141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B5A0C8-5FF0-55B9-9261-6748236CC0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A3126B1-8F4D-EF1A-9EA0-1C47FA5BFAB5}"/>
              </a:ext>
            </a:extLst>
          </p:cNvPr>
          <p:cNvSpPr/>
          <p:nvPr/>
        </p:nvSpPr>
        <p:spPr>
          <a:xfrm>
            <a:off x="0" y="0"/>
            <a:ext cx="12192000" cy="1828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C0C0E48-CF39-F419-DB80-6EA847299E4A}"/>
              </a:ext>
            </a:extLst>
          </p:cNvPr>
          <p:cNvSpPr/>
          <p:nvPr/>
        </p:nvSpPr>
        <p:spPr>
          <a:xfrm>
            <a:off x="0" y="182879"/>
            <a:ext cx="12192000" cy="470264"/>
          </a:xfrm>
          <a:prstGeom prst="rect">
            <a:avLst/>
          </a:prstGeom>
          <a:solidFill>
            <a:srgbClr val="8EBA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1161898-1AEA-A127-C288-79C5CE1A4829}"/>
              </a:ext>
            </a:extLst>
          </p:cNvPr>
          <p:cNvSpPr txBox="1"/>
          <p:nvPr/>
        </p:nvSpPr>
        <p:spPr>
          <a:xfrm>
            <a:off x="4871992" y="231044"/>
            <a:ext cx="2448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Evaluate</a:t>
            </a:r>
            <a:r>
              <a:rPr lang="ko-KR" altLang="en-US" b="1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b="1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the</a:t>
            </a:r>
            <a:r>
              <a:rPr lang="ko-KR" altLang="en-US" b="1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b="1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Dataset</a:t>
            </a:r>
            <a:endParaRPr lang="ko-KR" altLang="en-US" b="1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B55736E-238E-E5E8-B47F-234189A5B233}"/>
              </a:ext>
            </a:extLst>
          </p:cNvPr>
          <p:cNvSpPr txBox="1"/>
          <p:nvPr/>
        </p:nvSpPr>
        <p:spPr>
          <a:xfrm>
            <a:off x="0" y="-9236"/>
            <a:ext cx="1219199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인공지능과 마케팅 발표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B6BE0D-A3D3-06F0-2CDC-2661F599ED44}"/>
              </a:ext>
            </a:extLst>
          </p:cNvPr>
          <p:cNvSpPr txBox="1"/>
          <p:nvPr/>
        </p:nvSpPr>
        <p:spPr>
          <a:xfrm>
            <a:off x="617231" y="1024567"/>
            <a:ext cx="9372732" cy="1020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rgbClr val="00206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모델 평가 </a:t>
            </a:r>
            <a:r>
              <a:rPr lang="en-US" altLang="ko-KR" sz="28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rgbClr val="00206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(</a:t>
            </a:r>
            <a:r>
              <a:rPr lang="ko-KR" altLang="en-US" sz="28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rgbClr val="00206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루피 사진</a:t>
            </a:r>
            <a:r>
              <a:rPr lang="en-US" altLang="ko-KR" sz="28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rgbClr val="00206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)</a:t>
            </a:r>
            <a:r>
              <a:rPr lang="en-US" altLang="ko-KR" sz="14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rgbClr val="C00000"/>
                </a:solidFill>
                <a:latin typeface="-윤고딕350" panose="02030504000101010101" pitchFamily="18" charset="-127"/>
                <a:ea typeface="-윤고딕350" panose="02030504000101010101"/>
              </a:rPr>
              <a:t>								</a:t>
            </a:r>
            <a:endParaRPr lang="en-US" altLang="ko-KR" sz="1400" b="1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accent1"/>
              </a:solidFill>
              <a:latin typeface="-윤고딕350" panose="02030504000101010101" pitchFamily="18" charset="-127"/>
              <a:ea typeface="-윤고딕350" panose="02030504000101010101"/>
            </a:endParaRPr>
          </a:p>
          <a:p>
            <a:pPr>
              <a:lnSpc>
                <a:spcPct val="150000"/>
              </a:lnSpc>
            </a:pPr>
            <a:endParaRPr lang="en-US" altLang="ko-KR" sz="1400" b="1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2"/>
              </a:solidFill>
              <a:latin typeface="-윤고딕350" panose="02030504000101010101" pitchFamily="18" charset="-127"/>
              <a:ea typeface="-윤고딕350" panose="02030504000101010101"/>
            </a:endParaRPr>
          </a:p>
        </p:txBody>
      </p:sp>
      <p:pic>
        <p:nvPicPr>
          <p:cNvPr id="8" name="그림 7" descr="만화 영화, 애니메이션이(가) 표시된 사진&#10;&#10;자동 생성된 설명">
            <a:extLst>
              <a:ext uri="{FF2B5EF4-FFF2-40B4-BE49-F238E27FC236}">
                <a16:creationId xmlns:a16="http://schemas.microsoft.com/office/drawing/2014/main" id="{54BA43F0-5532-5FF0-0C01-7B491D35F3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148" y="2268637"/>
            <a:ext cx="3201456" cy="317634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5C76D1E-6BC7-6C55-95A0-A235A7AF4F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1737" y="1684238"/>
            <a:ext cx="4518226" cy="391770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FAAEB13-ACA8-7096-B77A-7E1BC99536E6}"/>
              </a:ext>
            </a:extLst>
          </p:cNvPr>
          <p:cNvSpPr txBox="1"/>
          <p:nvPr/>
        </p:nvSpPr>
        <p:spPr>
          <a:xfrm>
            <a:off x="9144964" y="2519788"/>
            <a:ext cx="60940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rgbClr val="595959"/>
                </a:solidFill>
                <a:latin typeface="-윤고딕350" panose="02030504000101010101" pitchFamily="18" charset="-127"/>
                <a:ea typeface="-윤고딕350" panose="02030504000101010101"/>
              </a:rPr>
              <a:t>4=Sad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768798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7955B7-3887-C715-DD23-EB0CFB4D13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C2EF7AA-BC6F-F3F4-BF9C-94131872A7D3}"/>
              </a:ext>
            </a:extLst>
          </p:cNvPr>
          <p:cNvSpPr/>
          <p:nvPr/>
        </p:nvSpPr>
        <p:spPr>
          <a:xfrm>
            <a:off x="0" y="0"/>
            <a:ext cx="12192000" cy="1828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356E08E-C047-F3F7-65D1-20D1BE495556}"/>
              </a:ext>
            </a:extLst>
          </p:cNvPr>
          <p:cNvSpPr/>
          <p:nvPr/>
        </p:nvSpPr>
        <p:spPr>
          <a:xfrm>
            <a:off x="0" y="182879"/>
            <a:ext cx="12192000" cy="470264"/>
          </a:xfrm>
          <a:prstGeom prst="rect">
            <a:avLst/>
          </a:prstGeom>
          <a:solidFill>
            <a:srgbClr val="8EBA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F3DAF7C-DF8C-1A9A-95D3-3D6392776975}"/>
              </a:ext>
            </a:extLst>
          </p:cNvPr>
          <p:cNvSpPr txBox="1"/>
          <p:nvPr/>
        </p:nvSpPr>
        <p:spPr>
          <a:xfrm>
            <a:off x="4871992" y="231044"/>
            <a:ext cx="2448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Evaluate</a:t>
            </a:r>
            <a:r>
              <a:rPr lang="ko-KR" altLang="en-US" b="1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b="1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the</a:t>
            </a:r>
            <a:r>
              <a:rPr lang="ko-KR" altLang="en-US" b="1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b="1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Dataset</a:t>
            </a:r>
            <a:endParaRPr lang="ko-KR" altLang="en-US" b="1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0568C90-2111-691F-164C-D3DE1D943C5A}"/>
              </a:ext>
            </a:extLst>
          </p:cNvPr>
          <p:cNvSpPr txBox="1"/>
          <p:nvPr/>
        </p:nvSpPr>
        <p:spPr>
          <a:xfrm>
            <a:off x="0" y="-9236"/>
            <a:ext cx="1219199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인공지능과 마케팅 발표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D79BA1-A9D8-DBED-2724-A3EA95E9EA24}"/>
              </a:ext>
            </a:extLst>
          </p:cNvPr>
          <p:cNvSpPr txBox="1"/>
          <p:nvPr/>
        </p:nvSpPr>
        <p:spPr>
          <a:xfrm>
            <a:off x="617231" y="1024567"/>
            <a:ext cx="9372732" cy="1020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rgbClr val="00206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모델 평가 </a:t>
            </a:r>
            <a:r>
              <a:rPr lang="en-US" altLang="ko-KR" sz="28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rgbClr val="00206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(</a:t>
            </a:r>
            <a:r>
              <a:rPr lang="ko-KR" altLang="en-US" sz="28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rgbClr val="00206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루피 사진</a:t>
            </a:r>
            <a:r>
              <a:rPr lang="en-US" altLang="ko-KR" sz="28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rgbClr val="00206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)</a:t>
            </a:r>
            <a:r>
              <a:rPr lang="en-US" altLang="ko-KR" sz="14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rgbClr val="C00000"/>
                </a:solidFill>
                <a:latin typeface="-윤고딕350" panose="02030504000101010101" pitchFamily="18" charset="-127"/>
                <a:ea typeface="-윤고딕350" panose="02030504000101010101"/>
              </a:rPr>
              <a:t>								</a:t>
            </a:r>
            <a:endParaRPr lang="en-US" altLang="ko-KR" sz="1400" b="1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accent1"/>
              </a:solidFill>
              <a:latin typeface="-윤고딕350" panose="02030504000101010101" pitchFamily="18" charset="-127"/>
              <a:ea typeface="-윤고딕350" panose="02030504000101010101"/>
            </a:endParaRPr>
          </a:p>
          <a:p>
            <a:pPr>
              <a:lnSpc>
                <a:spcPct val="150000"/>
              </a:lnSpc>
            </a:pPr>
            <a:endParaRPr lang="en-US" altLang="ko-KR" sz="1400" b="1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2"/>
              </a:solidFill>
              <a:latin typeface="-윤고딕350" panose="02030504000101010101" pitchFamily="18" charset="-127"/>
              <a:ea typeface="-윤고딕350" panose="02030504000101010101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C3E79E1-7826-F493-A000-C4F5BCE9072B}"/>
              </a:ext>
            </a:extLst>
          </p:cNvPr>
          <p:cNvSpPr txBox="1"/>
          <p:nvPr/>
        </p:nvSpPr>
        <p:spPr>
          <a:xfrm>
            <a:off x="9144964" y="2531363"/>
            <a:ext cx="60940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rgbClr val="595959"/>
                </a:solidFill>
                <a:latin typeface="-윤고딕350" panose="02030504000101010101" pitchFamily="18" charset="-127"/>
                <a:ea typeface="-윤고딕350" panose="02030504000101010101"/>
              </a:rPr>
              <a:t>0 = Angry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570E137-30CF-6ED2-A3D6-D13AFB297D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3597" y="1998766"/>
            <a:ext cx="3654705" cy="3940229"/>
          </a:xfrm>
          <a:prstGeom prst="rect">
            <a:avLst/>
          </a:prstGeom>
        </p:spPr>
      </p:pic>
      <p:pic>
        <p:nvPicPr>
          <p:cNvPr id="9" name="그림 8" descr="만화 영화, 장난감이(가) 표시된 사진&#10;&#10;자동 생성된 설명">
            <a:extLst>
              <a:ext uri="{FF2B5EF4-FFF2-40B4-BE49-F238E27FC236}">
                <a16:creationId xmlns:a16="http://schemas.microsoft.com/office/drawing/2014/main" id="{04D0B866-E8BA-B14A-1C84-BE83D5DC90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932" y="2416207"/>
            <a:ext cx="3887060" cy="3517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7600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C4AEA4-9586-1CC7-0736-0D6B051CDA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91C7EB8-46FA-8B57-7B7C-752FAD98C1CC}"/>
              </a:ext>
            </a:extLst>
          </p:cNvPr>
          <p:cNvSpPr/>
          <p:nvPr/>
        </p:nvSpPr>
        <p:spPr>
          <a:xfrm>
            <a:off x="0" y="0"/>
            <a:ext cx="12192000" cy="1828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0BDC485-94D1-A6C0-5A7E-7B444EE8D0B6}"/>
              </a:ext>
            </a:extLst>
          </p:cNvPr>
          <p:cNvSpPr/>
          <p:nvPr/>
        </p:nvSpPr>
        <p:spPr>
          <a:xfrm>
            <a:off x="0" y="182879"/>
            <a:ext cx="12192000" cy="470264"/>
          </a:xfrm>
          <a:prstGeom prst="rect">
            <a:avLst/>
          </a:prstGeom>
          <a:solidFill>
            <a:srgbClr val="8EBA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2F7E065-B72A-B903-5EA6-C293301BB207}"/>
              </a:ext>
            </a:extLst>
          </p:cNvPr>
          <p:cNvSpPr txBox="1"/>
          <p:nvPr/>
        </p:nvSpPr>
        <p:spPr>
          <a:xfrm>
            <a:off x="4871992" y="231044"/>
            <a:ext cx="2448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Evaluate</a:t>
            </a:r>
            <a:r>
              <a:rPr lang="ko-KR" altLang="en-US" b="1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b="1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the</a:t>
            </a:r>
            <a:r>
              <a:rPr lang="ko-KR" altLang="en-US" b="1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b="1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Dataset</a:t>
            </a:r>
            <a:endParaRPr lang="ko-KR" altLang="en-US" b="1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B984CE5-34A6-4872-DD4C-BF2B8D912199}"/>
              </a:ext>
            </a:extLst>
          </p:cNvPr>
          <p:cNvSpPr txBox="1"/>
          <p:nvPr/>
        </p:nvSpPr>
        <p:spPr>
          <a:xfrm>
            <a:off x="0" y="-9236"/>
            <a:ext cx="1219199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인공지능과 마케팅 발표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DF1374-0D75-1902-280F-133F47EF92B9}"/>
              </a:ext>
            </a:extLst>
          </p:cNvPr>
          <p:cNvSpPr txBox="1"/>
          <p:nvPr/>
        </p:nvSpPr>
        <p:spPr>
          <a:xfrm>
            <a:off x="617231" y="1024567"/>
            <a:ext cx="9372732" cy="1020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rgbClr val="00206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모델 평가 </a:t>
            </a:r>
            <a:r>
              <a:rPr lang="en-US" altLang="ko-KR" sz="28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rgbClr val="00206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(</a:t>
            </a:r>
            <a:r>
              <a:rPr lang="ko-KR" altLang="en-US" sz="28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rgbClr val="00206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루피 사진</a:t>
            </a:r>
            <a:r>
              <a:rPr lang="en-US" altLang="ko-KR" sz="28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rgbClr val="00206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)</a:t>
            </a:r>
            <a:r>
              <a:rPr lang="en-US" altLang="ko-KR" sz="14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rgbClr val="C00000"/>
                </a:solidFill>
                <a:latin typeface="-윤고딕350" panose="02030504000101010101" pitchFamily="18" charset="-127"/>
                <a:ea typeface="-윤고딕350" panose="02030504000101010101"/>
              </a:rPr>
              <a:t>								</a:t>
            </a:r>
            <a:endParaRPr lang="en-US" altLang="ko-KR" sz="1400" b="1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accent1"/>
              </a:solidFill>
              <a:latin typeface="-윤고딕350" panose="02030504000101010101" pitchFamily="18" charset="-127"/>
              <a:ea typeface="-윤고딕350" panose="02030504000101010101"/>
            </a:endParaRPr>
          </a:p>
          <a:p>
            <a:pPr>
              <a:lnSpc>
                <a:spcPct val="150000"/>
              </a:lnSpc>
            </a:pPr>
            <a:endParaRPr lang="en-US" altLang="ko-KR" sz="1400" b="1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2"/>
              </a:solidFill>
              <a:latin typeface="-윤고딕350" panose="02030504000101010101" pitchFamily="18" charset="-127"/>
              <a:ea typeface="-윤고딕350" panose="02030504000101010101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6124FE0-B58B-C0BE-B054-7E20F8EA4D9B}"/>
              </a:ext>
            </a:extLst>
          </p:cNvPr>
          <p:cNvSpPr txBox="1"/>
          <p:nvPr/>
        </p:nvSpPr>
        <p:spPr>
          <a:xfrm>
            <a:off x="9144964" y="2531363"/>
            <a:ext cx="60940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rgbClr val="595959"/>
                </a:solidFill>
                <a:latin typeface="-윤고딕350" panose="02030504000101010101" pitchFamily="18" charset="-127"/>
                <a:ea typeface="-윤고딕350" panose="02030504000101010101"/>
              </a:rPr>
              <a:t>3 = </a:t>
            </a:r>
            <a:r>
              <a:rPr lang="en-US" altLang="ko-KR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rgbClr val="595959"/>
                </a:solidFill>
                <a:latin typeface="-윤고딕350" panose="02030504000101010101" pitchFamily="18" charset="-127"/>
                <a:ea typeface="-윤고딕350" panose="02030504000101010101"/>
              </a:rPr>
              <a:t>HAPPY</a:t>
            </a:r>
          </a:p>
        </p:txBody>
      </p:sp>
      <p:pic>
        <p:nvPicPr>
          <p:cNvPr id="6" name="그림 5" descr="만화 영화, 장난감, 클립아트, 동물 피규어이(가) 표시된 사진&#10;&#10;자동 생성된 설명">
            <a:extLst>
              <a:ext uri="{FF2B5EF4-FFF2-40B4-BE49-F238E27FC236}">
                <a16:creationId xmlns:a16="http://schemas.microsoft.com/office/drawing/2014/main" id="{34E03325-6622-A40D-FFD9-67BC4875D2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5753" y="2044783"/>
            <a:ext cx="3847497" cy="399547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3481BA8-A90A-6311-A8EB-9510598C19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8798" y="2044783"/>
            <a:ext cx="3250618" cy="3226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4488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828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0" y="182879"/>
            <a:ext cx="12192000" cy="470264"/>
          </a:xfrm>
          <a:prstGeom prst="rect">
            <a:avLst/>
          </a:prstGeom>
          <a:solidFill>
            <a:srgbClr val="8EBA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5401754" y="231044"/>
            <a:ext cx="1388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Conclusion</a:t>
            </a:r>
            <a:endParaRPr lang="ko-KR" altLang="en-US" b="1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98619F1-8709-4380-A554-40496CCDB26A}"/>
              </a:ext>
            </a:extLst>
          </p:cNvPr>
          <p:cNvSpPr txBox="1"/>
          <p:nvPr/>
        </p:nvSpPr>
        <p:spPr>
          <a:xfrm>
            <a:off x="0" y="-9236"/>
            <a:ext cx="1219199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인공지능과 마케팅 발표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4AB1F4-A8C0-F5C9-0486-2E9FC96D0536}"/>
              </a:ext>
            </a:extLst>
          </p:cNvPr>
          <p:cNvSpPr txBox="1"/>
          <p:nvPr/>
        </p:nvSpPr>
        <p:spPr>
          <a:xfrm>
            <a:off x="617231" y="1024567"/>
            <a:ext cx="9372732" cy="589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rgbClr val="C00000"/>
                </a:solidFill>
                <a:latin typeface="-윤고딕350" panose="02030504000101010101" pitchFamily="18" charset="-127"/>
                <a:ea typeface="-윤고딕350" panose="02030504000101010101"/>
              </a:rPr>
              <a:t>								</a:t>
            </a:r>
            <a:endParaRPr lang="en-US" altLang="ko-KR" sz="1400" b="1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accent1"/>
              </a:solidFill>
              <a:latin typeface="-윤고딕350" panose="02030504000101010101" pitchFamily="18" charset="-127"/>
              <a:ea typeface="-윤고딕350" panose="02030504000101010101"/>
            </a:endParaRPr>
          </a:p>
          <a:p>
            <a:pPr>
              <a:lnSpc>
                <a:spcPct val="150000"/>
              </a:lnSpc>
            </a:pPr>
            <a:endParaRPr lang="en-US" altLang="ko-KR" sz="1400" b="1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2"/>
              </a:solidFill>
              <a:latin typeface="-윤고딕350" panose="02030504000101010101" pitchFamily="18" charset="-127"/>
              <a:ea typeface="-윤고딕350" panose="02030504000101010101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E511BE-8D03-1A6F-9DD4-BC4CBCBAA244}"/>
              </a:ext>
            </a:extLst>
          </p:cNvPr>
          <p:cNvSpPr txBox="1"/>
          <p:nvPr/>
        </p:nvSpPr>
        <p:spPr>
          <a:xfrm>
            <a:off x="930114" y="1024567"/>
            <a:ext cx="3283667" cy="1451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rgbClr val="00206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Conclusion</a:t>
            </a:r>
            <a:r>
              <a:rPr lang="en-US" altLang="ko-KR" sz="14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rgbClr val="C00000"/>
                </a:solidFill>
                <a:latin typeface="-윤고딕350" panose="02030504000101010101" pitchFamily="18" charset="-127"/>
                <a:ea typeface="-윤고딕350" panose="02030504000101010101"/>
              </a:rPr>
              <a:t>								</a:t>
            </a:r>
            <a:endParaRPr lang="en-US" altLang="ko-KR" sz="1400" b="1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accent1"/>
              </a:solidFill>
              <a:latin typeface="-윤고딕350" panose="02030504000101010101" pitchFamily="18" charset="-127"/>
              <a:ea typeface="-윤고딕350" panose="02030504000101010101"/>
            </a:endParaRPr>
          </a:p>
          <a:p>
            <a:pPr>
              <a:lnSpc>
                <a:spcPct val="150000"/>
              </a:lnSpc>
            </a:pPr>
            <a:endParaRPr lang="en-US" altLang="ko-KR" sz="1400" b="1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2"/>
              </a:solidFill>
              <a:latin typeface="-윤고딕350" panose="02030504000101010101" pitchFamily="18" charset="-127"/>
              <a:ea typeface="-윤고딕350" panose="02030504000101010101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656518-EA83-0A80-1A2B-EE540987E28E}"/>
              </a:ext>
            </a:extLst>
          </p:cNvPr>
          <p:cNvSpPr txBox="1"/>
          <p:nvPr/>
        </p:nvSpPr>
        <p:spPr>
          <a:xfrm>
            <a:off x="706772" y="2086544"/>
            <a:ext cx="10954185" cy="29472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 err="1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rgbClr val="595959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캐글</a:t>
            </a:r>
            <a:r>
              <a:rPr lang="ko-KR" altLang="en-US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rgbClr val="595959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 그랜드 마스터의 코드를 참고하였는데</a:t>
            </a:r>
            <a:r>
              <a:rPr lang="en-US" altLang="ko-KR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rgbClr val="595959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, </a:t>
            </a:r>
            <a:r>
              <a:rPr lang="ko-KR" altLang="en-US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rgbClr val="595959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해당 사용자도 </a:t>
            </a:r>
            <a:r>
              <a:rPr lang="en-US" altLang="ko-KR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rgbClr val="595959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Test </a:t>
            </a:r>
            <a:r>
              <a:rPr lang="ko-KR" altLang="en-US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rgbClr val="595959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데이터를 </a:t>
            </a:r>
            <a:r>
              <a:rPr lang="en-US" altLang="ko-KR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rgbClr val="595959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Validation</a:t>
            </a:r>
            <a:r>
              <a:rPr lang="ko-KR" altLang="en-US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rgbClr val="595959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에 사용하고 또 다시 테스트할 때 사용하는 잘못된 방법을 사용하여 이를 수정하였다</a:t>
            </a:r>
            <a:r>
              <a:rPr lang="en-US" altLang="ko-KR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rgbClr val="595959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rgbClr val="595959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사람 얼굴의 섬세한 감정을 학습하는 것에는 확실히 어려움이 있다는 것을 알 수 있었다</a:t>
            </a:r>
            <a:r>
              <a:rPr lang="en-US" altLang="ko-KR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rgbClr val="595959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. </a:t>
            </a:r>
            <a:r>
              <a:rPr lang="ko-KR" altLang="en-US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rgbClr val="595959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데이터의 수가 훨씬 많아 보다 다양하게 학습이 필요하다고 생각했다</a:t>
            </a:r>
            <a:r>
              <a:rPr lang="en-US" altLang="ko-KR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rgbClr val="595959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rgbClr val="595959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기존에 사전에 학습된 </a:t>
            </a:r>
            <a:r>
              <a:rPr lang="en-US" altLang="ko-KR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rgbClr val="595959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RESNET 50, RESNET 101 </a:t>
            </a:r>
            <a:r>
              <a:rPr lang="ko-KR" altLang="en-US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rgbClr val="595959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등을 사용하여 학습하면 해당 모델은 굉장히 방대한 데이터로 학습되어 모델 구성이 복잡해 동일한 데이터셋으로 학습하는데 </a:t>
            </a:r>
            <a:r>
              <a:rPr lang="en-US" altLang="ko-KR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rgbClr val="595959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epoch 30</a:t>
            </a:r>
            <a:r>
              <a:rPr lang="ko-KR" altLang="en-US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rgbClr val="595959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을 기준으로 </a:t>
            </a:r>
            <a:r>
              <a:rPr lang="en-US" altLang="ko-KR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rgbClr val="595959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4</a:t>
            </a:r>
            <a:r>
              <a:rPr lang="ko-KR" altLang="en-US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rgbClr val="595959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시간</a:t>
            </a:r>
            <a:r>
              <a:rPr lang="en-US" altLang="ko-KR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rgbClr val="595959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~5</a:t>
            </a:r>
            <a:r>
              <a:rPr lang="ko-KR" altLang="en-US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rgbClr val="595959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시간 정도의 시간이 필요했다</a:t>
            </a:r>
            <a:r>
              <a:rPr lang="en-US" altLang="ko-KR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rgbClr val="595959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. </a:t>
            </a:r>
            <a:r>
              <a:rPr lang="ko-KR" altLang="en-US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rgbClr val="595959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하지만 성능은 크게 다르지 않았다</a:t>
            </a:r>
            <a:r>
              <a:rPr lang="en-US" altLang="ko-KR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rgbClr val="595959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9556205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9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828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0" y="-9236"/>
            <a:ext cx="1219199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인공지능과 마케팅 발표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BD979C9-06DA-54DA-DE5C-C2D693810A73}"/>
              </a:ext>
            </a:extLst>
          </p:cNvPr>
          <p:cNvSpPr/>
          <p:nvPr/>
        </p:nvSpPr>
        <p:spPr>
          <a:xfrm>
            <a:off x="2756490" y="2530705"/>
            <a:ext cx="6679020" cy="1796590"/>
          </a:xfrm>
          <a:prstGeom prst="rect">
            <a:avLst/>
          </a:prstGeom>
          <a:solidFill>
            <a:schemeClr val="tx1">
              <a:lumMod val="50000"/>
              <a:lumOff val="50000"/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altLang="ko-KR" sz="3200" b="1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bg1"/>
              </a:solidFill>
              <a:latin typeface="-윤고딕350" panose="02030504000101010101" pitchFamily="18" charset="-127"/>
              <a:ea typeface="-윤고딕350" panose="02030504000101010101" pitchFamily="18" charset="-127"/>
            </a:endParaRPr>
          </a:p>
          <a:p>
            <a:pPr algn="ctr"/>
            <a:r>
              <a:rPr lang="en-US" altLang="ko-KR" sz="32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bg1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The End</a:t>
            </a:r>
          </a:p>
          <a:p>
            <a:pPr algn="ctr"/>
            <a:endParaRPr lang="en-US" altLang="ko-KR" sz="1400" b="1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bg1"/>
              </a:solidFill>
              <a:latin typeface="-윤고딕350" panose="02030504000101010101" pitchFamily="18" charset="-127"/>
              <a:ea typeface="-윤고딕350" panose="02030504000101010101" pitchFamily="18" charset="-127"/>
            </a:endParaRPr>
          </a:p>
          <a:p>
            <a:pPr algn="r"/>
            <a:endParaRPr lang="en-US" altLang="ko-KR" sz="1400" b="1" dirty="0">
              <a:ln>
                <a:solidFill>
                  <a:schemeClr val="tx1">
                    <a:lumMod val="50000"/>
                    <a:lumOff val="50000"/>
                    <a:alpha val="30000"/>
                  </a:schemeClr>
                </a:solidFill>
              </a:ln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algn="r"/>
            <a:r>
              <a:rPr lang="en-US" altLang="ko-KR" sz="1400" b="1" dirty="0">
                <a:ln>
                  <a:solidFill>
                    <a:schemeClr val="tx1">
                      <a:lumMod val="50000"/>
                      <a:lumOff val="50000"/>
                      <a:alpha val="3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2024. 11. 03. </a:t>
            </a:r>
            <a:r>
              <a:rPr lang="ko-KR" altLang="en-US" sz="1400" b="1" dirty="0">
                <a:ln>
                  <a:solidFill>
                    <a:schemeClr val="tx1">
                      <a:lumMod val="50000"/>
                      <a:lumOff val="50000"/>
                      <a:alpha val="3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월</a:t>
            </a:r>
          </a:p>
          <a:p>
            <a:pPr algn="ctr"/>
            <a:endParaRPr lang="en-US" altLang="ko-KR" sz="3200" b="1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bg1"/>
              </a:solidFill>
              <a:latin typeface="-윤고딕350" panose="02030504000101010101" pitchFamily="18" charset="-127"/>
              <a:ea typeface="-윤고딕350" panose="02030504000101010101"/>
            </a:endParaRPr>
          </a:p>
          <a:p>
            <a:pPr algn="ctr"/>
            <a:endParaRPr lang="en-US" altLang="ko-K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01437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828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0" y="182879"/>
            <a:ext cx="12192000" cy="470264"/>
          </a:xfrm>
          <a:prstGeom prst="rect">
            <a:avLst/>
          </a:prstGeom>
          <a:solidFill>
            <a:srgbClr val="8EBA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4794948" y="231044"/>
            <a:ext cx="2602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Preparing</a:t>
            </a:r>
            <a:r>
              <a:rPr lang="ko-KR" altLang="en-US" b="1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b="1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the</a:t>
            </a:r>
            <a:r>
              <a:rPr lang="ko-KR" altLang="en-US" b="1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b="1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Dataset</a:t>
            </a:r>
            <a:endParaRPr lang="ko-KR" altLang="en-US" b="1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98619F1-8709-4380-A554-40496CCDB26A}"/>
              </a:ext>
            </a:extLst>
          </p:cNvPr>
          <p:cNvSpPr txBox="1"/>
          <p:nvPr/>
        </p:nvSpPr>
        <p:spPr>
          <a:xfrm>
            <a:off x="0" y="-9236"/>
            <a:ext cx="1219199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인공지능과 마케팅 발표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A62B5CB-A410-8B90-9132-4655078B4020}"/>
              </a:ext>
            </a:extLst>
          </p:cNvPr>
          <p:cNvSpPr txBox="1"/>
          <p:nvPr/>
        </p:nvSpPr>
        <p:spPr>
          <a:xfrm>
            <a:off x="739779" y="1208071"/>
            <a:ext cx="10856476" cy="41749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rgbClr val="00206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Project</a:t>
            </a:r>
            <a:r>
              <a:rPr lang="ko-KR" altLang="en-US" sz="28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rgbClr val="00206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 기초 정보</a:t>
            </a:r>
            <a:endParaRPr lang="en-US" altLang="ko-KR" sz="500" b="1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rgbClr val="002060"/>
              </a:solidFill>
              <a:latin typeface="-윤고딕350" panose="02030504000101010101" pitchFamily="18" charset="-127"/>
              <a:ea typeface="-윤고딕350" panose="0203050400010101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900" b="1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2"/>
              </a:solidFill>
              <a:latin typeface="-윤고딕350" panose="02030504000101010101" pitchFamily="18" charset="-127"/>
              <a:ea typeface="-윤고딕350" panose="02030504000101010101"/>
            </a:endParaRPr>
          </a:p>
          <a:p>
            <a:pPr>
              <a:lnSpc>
                <a:spcPct val="150000"/>
              </a:lnSpc>
            </a:pPr>
            <a:endParaRPr lang="en-US" altLang="ko-KR" sz="900" b="1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2"/>
              </a:solidFill>
              <a:latin typeface="-윤고딕350" panose="02030504000101010101" pitchFamily="18" charset="-127"/>
              <a:ea typeface="-윤고딕350" panose="02030504000101010101"/>
            </a:endParaRP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50" panose="02030504000101010101" pitchFamily="18" charset="-127"/>
                <a:ea typeface="-윤고딕350" panose="02030504000101010101"/>
              </a:rPr>
              <a:t>1) Datasets: </a:t>
            </a:r>
            <a:r>
              <a:rPr lang="en-US" altLang="ko-KR" sz="16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50" panose="02030504000101010101" pitchFamily="18" charset="-127"/>
                <a:ea typeface="-윤고딕350" panose="02030504000101010101"/>
                <a:hlinkClick r:id="rId2"/>
              </a:rPr>
              <a:t>https://www.kaggle.com/datasets/msambare/fer2013</a:t>
            </a:r>
            <a:endParaRPr lang="en-US" altLang="ko-KR" sz="1600" b="1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50" panose="02030504000101010101" pitchFamily="18" charset="-127"/>
              <a:ea typeface="-윤고딕350" panose="02030504000101010101"/>
            </a:endParaRP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50" panose="02030504000101010101" pitchFamily="18" charset="-127"/>
                <a:ea typeface="-윤고딕350" panose="02030504000101010101"/>
              </a:rPr>
              <a:t>- 48*48 </a:t>
            </a:r>
            <a:r>
              <a:rPr lang="ko-KR" altLang="en-US" sz="16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50" panose="02030504000101010101" pitchFamily="18" charset="-127"/>
                <a:ea typeface="-윤고딕350" panose="02030504000101010101"/>
              </a:rPr>
              <a:t>픽셀의 얼굴 사진 데이터로</a:t>
            </a:r>
            <a:r>
              <a:rPr lang="en-US" altLang="ko-KR" sz="16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50" panose="02030504000101010101" pitchFamily="18" charset="-127"/>
                <a:ea typeface="-윤고딕350" panose="02030504000101010101"/>
              </a:rPr>
              <a:t>, 7</a:t>
            </a:r>
            <a:r>
              <a:rPr lang="ko-KR" altLang="en-US" sz="16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50" panose="02030504000101010101" pitchFamily="18" charset="-127"/>
                <a:ea typeface="-윤고딕350" panose="02030504000101010101"/>
              </a:rPr>
              <a:t>가지 감정의 </a:t>
            </a:r>
            <a:r>
              <a:rPr lang="en-US" altLang="ko-KR" sz="16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50" panose="02030504000101010101" pitchFamily="18" charset="-127"/>
                <a:ea typeface="-윤고딕350" panose="02030504000101010101"/>
              </a:rPr>
              <a:t>28000</a:t>
            </a:r>
            <a:r>
              <a:rPr lang="ko-KR" altLang="en-US" sz="16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50" panose="02030504000101010101" pitchFamily="18" charset="-127"/>
                <a:ea typeface="-윤고딕350" panose="02030504000101010101"/>
              </a:rPr>
              <a:t>장의 학습 데이터와 </a:t>
            </a:r>
            <a:r>
              <a:rPr lang="en-US" altLang="ko-KR" sz="16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50" panose="02030504000101010101" pitchFamily="18" charset="-127"/>
                <a:ea typeface="-윤고딕350" panose="02030504000101010101"/>
              </a:rPr>
              <a:t>3500</a:t>
            </a:r>
            <a:r>
              <a:rPr lang="ko-KR" altLang="en-US" sz="16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50" panose="02030504000101010101" pitchFamily="18" charset="-127"/>
                <a:ea typeface="-윤고딕350" panose="02030504000101010101"/>
              </a:rPr>
              <a:t>장의 테스트 데이터로 구성됨</a:t>
            </a:r>
            <a:endParaRPr lang="en-US" altLang="ko-KR" sz="1600" b="1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50" panose="02030504000101010101" pitchFamily="18" charset="-127"/>
              <a:ea typeface="-윤고딕350" panose="02030504000101010101"/>
            </a:endParaRPr>
          </a:p>
          <a:p>
            <a:pPr>
              <a:lnSpc>
                <a:spcPct val="150000"/>
              </a:lnSpc>
            </a:pPr>
            <a:r>
              <a:rPr lang="en-US" altLang="ko-KR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50" panose="02030504000101010101" pitchFamily="18" charset="-127"/>
                <a:ea typeface="-윤고딕350" panose="02030504000101010101"/>
              </a:rPr>
              <a:t>- </a:t>
            </a:r>
            <a:r>
              <a:rPr lang="en-US" altLang="ko-KR" sz="16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rgbClr val="595959"/>
                </a:solidFill>
                <a:latin typeface="-윤고딕350" panose="02030504000101010101" pitchFamily="18" charset="-127"/>
                <a:ea typeface="-윤고딕350" panose="02030504000101010101"/>
              </a:rPr>
              <a:t>0=Angry, 1=Disgust, 2=Fear, 3=Happy, 4=Sad, 5=Surprise, 6=Neutral</a:t>
            </a:r>
          </a:p>
          <a:p>
            <a:pPr>
              <a:lnSpc>
                <a:spcPct val="150000"/>
              </a:lnSpc>
            </a:pPr>
            <a:endParaRPr lang="en-US" altLang="ko-KR" sz="1400" b="1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-윤고딕350" panose="02030504000101010101" pitchFamily="18" charset="-127"/>
              <a:ea typeface="-윤고딕350" panose="02030504000101010101"/>
            </a:endParaRP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50" panose="02030504000101010101" pitchFamily="18" charset="-127"/>
                <a:ea typeface="-윤고딕350" panose="02030504000101010101"/>
              </a:rPr>
              <a:t>2) </a:t>
            </a:r>
            <a:r>
              <a:rPr lang="ko-KR" altLang="en-US" sz="16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50" panose="02030504000101010101" pitchFamily="18" charset="-127"/>
                <a:ea typeface="-윤고딕350" panose="02030504000101010101"/>
              </a:rPr>
              <a:t>목표 정확도는 </a:t>
            </a:r>
            <a:r>
              <a:rPr lang="en-US" altLang="ko-KR" sz="16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50" panose="02030504000101010101" pitchFamily="18" charset="-127"/>
                <a:ea typeface="-윤고딕350" panose="02030504000101010101"/>
              </a:rPr>
              <a:t>Kaggle</a:t>
            </a:r>
            <a:r>
              <a:rPr lang="ko-KR" altLang="en-US" sz="16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50" panose="02030504000101010101" pitchFamily="18" charset="-127"/>
                <a:ea typeface="-윤고딕350" panose="02030504000101010101"/>
              </a:rPr>
              <a:t>에서 순위권에 있는 팀들의 </a:t>
            </a:r>
            <a:r>
              <a:rPr lang="en-US" altLang="ko-KR" sz="16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50" panose="02030504000101010101" pitchFamily="18" charset="-127"/>
                <a:ea typeface="-윤고딕350" panose="02030504000101010101"/>
              </a:rPr>
              <a:t>Valid acc</a:t>
            </a:r>
            <a:r>
              <a:rPr lang="ko-KR" altLang="en-US" sz="16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50" panose="02030504000101010101" pitchFamily="18" charset="-127"/>
                <a:ea typeface="-윤고딕350" panose="02030504000101010101"/>
              </a:rPr>
              <a:t>로 </a:t>
            </a:r>
            <a:r>
              <a:rPr lang="en-US" altLang="ko-KR" sz="16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50" panose="02030504000101010101" pitchFamily="18" charset="-127"/>
                <a:ea typeface="-윤고딕350" panose="02030504000101010101"/>
              </a:rPr>
              <a:t>0.65</a:t>
            </a:r>
            <a:r>
              <a:rPr lang="ko-KR" altLang="en-US" sz="16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50" panose="02030504000101010101" pitchFamily="18" charset="-127"/>
                <a:ea typeface="-윤고딕350" panose="02030504000101010101"/>
              </a:rPr>
              <a:t>를 내외</a:t>
            </a:r>
            <a:endParaRPr lang="en-US" altLang="ko-KR" sz="1600" b="1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50" panose="02030504000101010101" pitchFamily="18" charset="-127"/>
              <a:ea typeface="-윤고딕350" panose="02030504000101010101"/>
            </a:endParaRPr>
          </a:p>
          <a:p>
            <a:pPr>
              <a:lnSpc>
                <a:spcPct val="150000"/>
              </a:lnSpc>
            </a:pPr>
            <a:endParaRPr lang="en-US" altLang="ko-KR" sz="1600" b="1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50" panose="02030504000101010101" pitchFamily="18" charset="-127"/>
              <a:ea typeface="-윤고딕350" panose="02030504000101010101"/>
            </a:endParaRP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50" panose="02030504000101010101" pitchFamily="18" charset="-127"/>
                <a:ea typeface="-윤고딕350" panose="02030504000101010101"/>
              </a:rPr>
              <a:t>3) </a:t>
            </a:r>
            <a:r>
              <a:rPr lang="ko-KR" altLang="en-US" sz="16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50" panose="02030504000101010101" pitchFamily="18" charset="-127"/>
                <a:ea typeface="-윤고딕350" panose="02030504000101010101"/>
              </a:rPr>
              <a:t>최종적으로 몇 장의 잔망 루피 사진들을 통해서 감정 예측이 성공적으로 수행되는지 확인함</a:t>
            </a:r>
            <a:endParaRPr lang="en-US" altLang="ko-KR" sz="1600" b="1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50" panose="02030504000101010101" pitchFamily="18" charset="-127"/>
              <a:ea typeface="-윤고딕350" panose="02030504000101010101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6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rgbClr val="C00000"/>
                </a:solidFill>
                <a:latin typeface="-윤고딕350" panose="02030504000101010101" pitchFamily="18" charset="-127"/>
                <a:ea typeface="-윤고딕350" panose="02030504000101010101"/>
              </a:rPr>
              <a:t>							</a:t>
            </a:r>
            <a:r>
              <a:rPr lang="en-US" altLang="ko-KR" sz="14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rgbClr val="C00000"/>
                </a:solidFill>
                <a:latin typeface="-윤고딕350" panose="02030504000101010101" pitchFamily="18" charset="-127"/>
                <a:ea typeface="-윤고딕350" panose="02030504000101010101"/>
              </a:rPr>
              <a:t>	</a:t>
            </a:r>
            <a:endParaRPr lang="en-US" altLang="ko-KR" sz="1400" b="1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accent1"/>
              </a:solidFill>
              <a:latin typeface="-윤고딕350" panose="02030504000101010101" pitchFamily="18" charset="-127"/>
              <a:ea typeface="-윤고딕350" panose="02030504000101010101"/>
            </a:endParaRPr>
          </a:p>
          <a:p>
            <a:pPr>
              <a:lnSpc>
                <a:spcPct val="150000"/>
              </a:lnSpc>
            </a:pPr>
            <a:endParaRPr lang="en-US" altLang="ko-KR" sz="1400" b="1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2"/>
              </a:solidFill>
              <a:latin typeface="-윤고딕350" panose="02030504000101010101" pitchFamily="18" charset="-127"/>
              <a:ea typeface="-윤고딕350" panose="02030504000101010101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6724948-6C21-A62E-1758-A96B66404A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2537" y="4918381"/>
            <a:ext cx="8606924" cy="1463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2603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828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0" y="182879"/>
            <a:ext cx="12192000" cy="470264"/>
          </a:xfrm>
          <a:prstGeom prst="rect">
            <a:avLst/>
          </a:prstGeom>
          <a:solidFill>
            <a:srgbClr val="8EBA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4794948" y="231044"/>
            <a:ext cx="2602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Preparing</a:t>
            </a:r>
            <a:r>
              <a:rPr lang="ko-KR" altLang="en-US" b="1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b="1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the</a:t>
            </a:r>
            <a:r>
              <a:rPr lang="ko-KR" altLang="en-US" b="1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b="1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Dataset</a:t>
            </a:r>
            <a:endParaRPr lang="ko-KR" altLang="en-US" b="1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98619F1-8709-4380-A554-40496CCDB26A}"/>
              </a:ext>
            </a:extLst>
          </p:cNvPr>
          <p:cNvSpPr txBox="1"/>
          <p:nvPr/>
        </p:nvSpPr>
        <p:spPr>
          <a:xfrm>
            <a:off x="0" y="-9236"/>
            <a:ext cx="1219199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인공지능과 마케팅 발표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4AB1F4-A8C0-F5C9-0486-2E9FC96D0536}"/>
              </a:ext>
            </a:extLst>
          </p:cNvPr>
          <p:cNvSpPr txBox="1"/>
          <p:nvPr/>
        </p:nvSpPr>
        <p:spPr>
          <a:xfrm>
            <a:off x="565608" y="1005175"/>
            <a:ext cx="9372732" cy="804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rgbClr val="00206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Import</a:t>
            </a:r>
            <a:r>
              <a:rPr lang="ko-KR" altLang="en-US" sz="28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rgbClr val="00206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 </a:t>
            </a:r>
            <a:r>
              <a:rPr lang="en-US" altLang="ko-KR" sz="28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rgbClr val="00206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library</a:t>
            </a:r>
            <a:r>
              <a:rPr lang="en-US" altLang="ko-KR" sz="14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rgbClr val="C00000"/>
                </a:solidFill>
                <a:latin typeface="-윤고딕350" panose="02030504000101010101" pitchFamily="18" charset="-127"/>
                <a:ea typeface="-윤고딕350" panose="02030504000101010101"/>
              </a:rPr>
              <a:t>								</a:t>
            </a:r>
            <a:endParaRPr lang="en-US" altLang="ko-KR" sz="1400" b="1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accent1"/>
              </a:solidFill>
              <a:latin typeface="-윤고딕350" panose="02030504000101010101" pitchFamily="18" charset="-127"/>
              <a:ea typeface="-윤고딕350" panose="02030504000101010101"/>
            </a:endParaRPr>
          </a:p>
          <a:p>
            <a:pPr>
              <a:lnSpc>
                <a:spcPct val="150000"/>
              </a:lnSpc>
            </a:pPr>
            <a:endParaRPr lang="en-US" altLang="ko-KR" sz="1400" b="1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2"/>
              </a:solidFill>
              <a:latin typeface="-윤고딕350" panose="02030504000101010101" pitchFamily="18" charset="-127"/>
              <a:ea typeface="-윤고딕350" panose="02030504000101010101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03DC94-3066-60A7-B879-B722B58952E1}"/>
              </a:ext>
            </a:extLst>
          </p:cNvPr>
          <p:cNvSpPr txBox="1"/>
          <p:nvPr/>
        </p:nvSpPr>
        <p:spPr>
          <a:xfrm>
            <a:off x="1055474" y="1809947"/>
            <a:ext cx="10372955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numpy</a:t>
            </a:r>
            <a:r>
              <a:rPr lang="en-US" altLang="ko-K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altLang="ko-K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np</a:t>
            </a:r>
            <a:r>
              <a:rPr lang="en-US" altLang="ko-K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linear algebra</a:t>
            </a:r>
            <a:endParaRPr lang="en-US" altLang="ko-KR" sz="16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pandas</a:t>
            </a:r>
            <a:r>
              <a:rPr lang="en-US" altLang="ko-K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altLang="ko-K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pd</a:t>
            </a:r>
            <a:r>
              <a:rPr lang="en-US" altLang="ko-K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data processing, CSV file I/O (e.g. </a:t>
            </a:r>
            <a:r>
              <a:rPr lang="en-US" altLang="ko-KR" sz="16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pd.read_csv</a:t>
            </a:r>
            <a:r>
              <a:rPr lang="en-US" altLang="ko-KR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ko-KR" sz="16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os</a:t>
            </a:r>
            <a:endParaRPr lang="en-US" altLang="ko-KR" sz="16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#for </a:t>
            </a:r>
            <a:r>
              <a:rPr lang="en-US" altLang="ko-KR" sz="16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dirname</a:t>
            </a:r>
            <a:r>
              <a:rPr lang="en-US" altLang="ko-KR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, _, filenames in </a:t>
            </a:r>
            <a:r>
              <a:rPr lang="en-US" altLang="ko-KR" sz="16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os.walk</a:t>
            </a:r>
            <a:r>
              <a:rPr lang="en-US" altLang="ko-KR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('/</a:t>
            </a:r>
            <a:r>
              <a:rPr lang="en-US" altLang="ko-KR" sz="16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kaggle</a:t>
            </a:r>
            <a:r>
              <a:rPr lang="en-US" altLang="ko-KR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/input'):</a:t>
            </a:r>
            <a:endParaRPr lang="en-US" altLang="ko-KR" sz="16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#for filename in filenames:</a:t>
            </a:r>
            <a:endParaRPr lang="en-US" altLang="ko-KR" sz="16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#print(os.path.join(dirname, filename))</a:t>
            </a:r>
            <a:endParaRPr lang="en-US" altLang="ko-KR" sz="16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matplotlib</a:t>
            </a:r>
            <a:r>
              <a:rPr lang="en-US" altLang="ko-KR" sz="16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pyplot</a:t>
            </a:r>
            <a:r>
              <a:rPr lang="en-US" altLang="ko-K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altLang="ko-K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plt</a:t>
            </a:r>
            <a:endParaRPr lang="en-US" altLang="ko-KR" sz="16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seaborn</a:t>
            </a:r>
            <a:r>
              <a:rPr lang="en-US" altLang="ko-K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altLang="ko-K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sns</a:t>
            </a:r>
            <a:endParaRPr lang="en-US" altLang="ko-KR" sz="16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tensorflow</a:t>
            </a:r>
            <a:r>
              <a:rPr lang="en-US" altLang="ko-K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altLang="ko-K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tf</a:t>
            </a:r>
            <a:endParaRPr lang="en-US" altLang="ko-KR" sz="16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keras</a:t>
            </a:r>
            <a:endParaRPr lang="en-US" altLang="ko-KR" sz="16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keras.preprocessing</a:t>
            </a:r>
            <a:r>
              <a:rPr lang="en-US" altLang="ko-K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image</a:t>
            </a:r>
          </a:p>
          <a:p>
            <a:r>
              <a:rPr lang="en-US" altLang="ko-KR" sz="16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keras.models</a:t>
            </a:r>
            <a:r>
              <a:rPr lang="en-US" altLang="ko-K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Sequential</a:t>
            </a:r>
          </a:p>
          <a:p>
            <a:r>
              <a:rPr lang="en-US" altLang="ko-KR" sz="16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keras.layers</a:t>
            </a:r>
            <a:r>
              <a:rPr lang="en-US" altLang="ko-K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Conv2D, MaxPool2D, </a:t>
            </a:r>
            <a:r>
              <a:rPr lang="en-US" altLang="ko-KR" sz="16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Flatten,Dense,Dropout,BatchNormalization</a:t>
            </a:r>
            <a:endParaRPr lang="en-US" altLang="ko-KR" sz="16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tensorflow.keras.preprocessing.image</a:t>
            </a:r>
            <a:r>
              <a:rPr lang="en-US" altLang="ko-K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ImageDataGenerator</a:t>
            </a:r>
            <a:endParaRPr lang="en-US" altLang="ko-KR" sz="16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cv2</a:t>
            </a:r>
            <a:endParaRPr lang="en-US" altLang="ko-KR" sz="16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tensorflow.keras.applications</a:t>
            </a:r>
            <a:r>
              <a:rPr lang="en-US" altLang="ko-K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VGG16, InceptionResNetV2</a:t>
            </a:r>
          </a:p>
          <a:p>
            <a:r>
              <a:rPr lang="en-US" altLang="ko-KR" sz="16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keras</a:t>
            </a:r>
            <a:r>
              <a:rPr lang="en-US" altLang="ko-K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regularizers</a:t>
            </a:r>
            <a:endParaRPr lang="en-US" altLang="ko-KR" sz="16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tensorflow.keras.optimizers</a:t>
            </a:r>
            <a:r>
              <a:rPr lang="en-US" altLang="ko-K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Adam,RMSprop,SGD,Adamax</a:t>
            </a:r>
            <a:endParaRPr lang="en-US" altLang="ko-KR" sz="16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endParaRPr lang="en-US" altLang="ko-KR" sz="160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18401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828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0" y="182879"/>
            <a:ext cx="12192000" cy="470264"/>
          </a:xfrm>
          <a:prstGeom prst="rect">
            <a:avLst/>
          </a:prstGeom>
          <a:solidFill>
            <a:srgbClr val="8EBA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4794948" y="231044"/>
            <a:ext cx="2602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Preparing</a:t>
            </a:r>
            <a:r>
              <a:rPr lang="ko-KR" altLang="en-US" b="1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b="1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the</a:t>
            </a:r>
            <a:r>
              <a:rPr lang="ko-KR" altLang="en-US" b="1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b="1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Dataset</a:t>
            </a:r>
            <a:endParaRPr lang="ko-KR" altLang="en-US" b="1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98619F1-8709-4380-A554-40496CCDB26A}"/>
              </a:ext>
            </a:extLst>
          </p:cNvPr>
          <p:cNvSpPr txBox="1"/>
          <p:nvPr/>
        </p:nvSpPr>
        <p:spPr>
          <a:xfrm>
            <a:off x="0" y="-9236"/>
            <a:ext cx="1219199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인공지능과 마케팅 발표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CC9426-2B68-72A3-9EAE-A06B3E5AC498}"/>
              </a:ext>
            </a:extLst>
          </p:cNvPr>
          <p:cNvSpPr txBox="1"/>
          <p:nvPr/>
        </p:nvSpPr>
        <p:spPr>
          <a:xfrm>
            <a:off x="667761" y="1142083"/>
            <a:ext cx="10856476" cy="37995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rgbClr val="00206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Data Preprocessing</a:t>
            </a:r>
            <a:endParaRPr lang="en-US" altLang="ko-KR" sz="900" b="1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2"/>
              </a:solidFill>
              <a:latin typeface="-윤고딕350" panose="02030504000101010101" pitchFamily="18" charset="-127"/>
              <a:ea typeface="-윤고딕350" panose="02030504000101010101"/>
            </a:endParaRPr>
          </a:p>
          <a:p>
            <a:pPr>
              <a:lnSpc>
                <a:spcPct val="150000"/>
              </a:lnSpc>
            </a:pPr>
            <a:endParaRPr lang="en-US" altLang="ko-KR" sz="900" b="1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2"/>
              </a:solidFill>
              <a:latin typeface="-윤고딕350" panose="02030504000101010101" pitchFamily="18" charset="-127"/>
              <a:ea typeface="-윤고딕350" panose="02030504000101010101"/>
            </a:endParaRPr>
          </a:p>
          <a:p>
            <a:pPr>
              <a:lnSpc>
                <a:spcPct val="150000"/>
              </a:lnSpc>
            </a:pPr>
            <a:endParaRPr lang="en-US" altLang="ko-KR" sz="900" b="1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2"/>
              </a:solidFill>
              <a:latin typeface="-윤고딕350" panose="02030504000101010101" pitchFamily="18" charset="-127"/>
              <a:ea typeface="-윤고딕350" panose="02030504000101010101"/>
            </a:endParaRP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50" panose="02030504000101010101" pitchFamily="18" charset="-127"/>
                <a:ea typeface="-윤고딕350" panose="02030504000101010101"/>
              </a:rPr>
              <a:t>1) Datasets: </a:t>
            </a:r>
            <a:r>
              <a:rPr lang="en-US" altLang="ko-KR" sz="16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50" panose="02030504000101010101" pitchFamily="18" charset="-127"/>
                <a:ea typeface="-윤고딕350" panose="02030504000101010101"/>
                <a:hlinkClick r:id="rId2"/>
              </a:rPr>
              <a:t>https://www.kaggle.com/datasets/msambare/fer2013</a:t>
            </a:r>
            <a:endParaRPr lang="en-US" altLang="ko-KR" sz="1600" b="1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50" panose="02030504000101010101" pitchFamily="18" charset="-127"/>
              <a:ea typeface="-윤고딕350" panose="02030504000101010101"/>
            </a:endParaRP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50" panose="02030504000101010101" pitchFamily="18" charset="-127"/>
                <a:ea typeface="-윤고딕350" panose="02030504000101010101"/>
              </a:rPr>
              <a:t>- 48*48 </a:t>
            </a:r>
            <a:r>
              <a:rPr lang="ko-KR" altLang="en-US" sz="16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50" panose="02030504000101010101" pitchFamily="18" charset="-127"/>
                <a:ea typeface="-윤고딕350" panose="02030504000101010101"/>
              </a:rPr>
              <a:t>픽셀의 얼굴 사진 데이터로</a:t>
            </a:r>
            <a:r>
              <a:rPr lang="en-US" altLang="ko-KR" sz="16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50" panose="02030504000101010101" pitchFamily="18" charset="-127"/>
                <a:ea typeface="-윤고딕350" panose="02030504000101010101"/>
              </a:rPr>
              <a:t>, 7</a:t>
            </a:r>
            <a:r>
              <a:rPr lang="ko-KR" altLang="en-US" sz="16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50" panose="02030504000101010101" pitchFamily="18" charset="-127"/>
                <a:ea typeface="-윤고딕350" panose="02030504000101010101"/>
              </a:rPr>
              <a:t>가지 감정의 </a:t>
            </a:r>
            <a:r>
              <a:rPr lang="en-US" altLang="ko-KR" sz="16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50" panose="02030504000101010101" pitchFamily="18" charset="-127"/>
                <a:ea typeface="-윤고딕350" panose="02030504000101010101"/>
              </a:rPr>
              <a:t>28000</a:t>
            </a:r>
            <a:r>
              <a:rPr lang="ko-KR" altLang="en-US" sz="16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50" panose="02030504000101010101" pitchFamily="18" charset="-127"/>
                <a:ea typeface="-윤고딕350" panose="02030504000101010101"/>
              </a:rPr>
              <a:t>장의 학습 데이터와 </a:t>
            </a:r>
            <a:r>
              <a:rPr lang="en-US" altLang="ko-KR" sz="16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50" panose="02030504000101010101" pitchFamily="18" charset="-127"/>
                <a:ea typeface="-윤고딕350" panose="02030504000101010101"/>
              </a:rPr>
              <a:t>3500</a:t>
            </a:r>
            <a:r>
              <a:rPr lang="ko-KR" altLang="en-US" sz="16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50" panose="02030504000101010101" pitchFamily="18" charset="-127"/>
                <a:ea typeface="-윤고딕350" panose="02030504000101010101"/>
              </a:rPr>
              <a:t>장의 테스트 데이터로 구성됨</a:t>
            </a:r>
            <a:endParaRPr lang="en-US" altLang="ko-KR" sz="1600" b="1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50" panose="02030504000101010101" pitchFamily="18" charset="-127"/>
              <a:ea typeface="-윤고딕350" panose="02030504000101010101"/>
            </a:endParaRPr>
          </a:p>
          <a:p>
            <a:pPr>
              <a:lnSpc>
                <a:spcPct val="150000"/>
              </a:lnSpc>
            </a:pPr>
            <a:r>
              <a:rPr lang="en-US" altLang="ko-KR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-윤고딕350" panose="02030504000101010101" pitchFamily="18" charset="-127"/>
                <a:ea typeface="-윤고딕350" panose="02030504000101010101"/>
              </a:rPr>
              <a:t>- </a:t>
            </a:r>
            <a:r>
              <a:rPr lang="en-US" altLang="ko-KR" sz="16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rgbClr val="595959"/>
                </a:solidFill>
                <a:latin typeface="-윤고딕350" panose="02030504000101010101" pitchFamily="18" charset="-127"/>
                <a:ea typeface="-윤고딕350" panose="02030504000101010101"/>
              </a:rPr>
              <a:t>0=Angry, 1=Disgust, 2=Fear, 3=Happy, 4=Sad, 5=Surprise, 6=Neutral</a:t>
            </a:r>
          </a:p>
          <a:p>
            <a:pPr>
              <a:lnSpc>
                <a:spcPct val="150000"/>
              </a:lnSpc>
            </a:pPr>
            <a:endParaRPr lang="en-US" altLang="ko-KR" sz="1400" b="1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-윤고딕350" panose="02030504000101010101" pitchFamily="18" charset="-127"/>
              <a:ea typeface="-윤고딕350" panose="02030504000101010101"/>
            </a:endParaRPr>
          </a:p>
          <a:p>
            <a:pPr>
              <a:lnSpc>
                <a:spcPct val="150000"/>
              </a:lnSpc>
            </a:pPr>
            <a:endParaRPr lang="en-US" altLang="ko-KR" sz="1400" b="1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-윤고딕350" panose="02030504000101010101" pitchFamily="18" charset="-127"/>
              <a:ea typeface="-윤고딕350" panose="02030504000101010101"/>
            </a:endParaRP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50" panose="02030504000101010101" pitchFamily="18" charset="-127"/>
                <a:ea typeface="-윤고딕350" panose="02030504000101010101"/>
              </a:rPr>
              <a:t>2) </a:t>
            </a:r>
            <a:r>
              <a:rPr lang="ko-KR" altLang="en-US" sz="16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50" panose="02030504000101010101" pitchFamily="18" charset="-127"/>
                <a:ea typeface="-윤고딕350" panose="02030504000101010101"/>
              </a:rPr>
              <a:t>데이터 불러오기</a:t>
            </a:r>
            <a:endParaRPr lang="en-US" altLang="ko-KR" sz="1600" b="1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50" panose="02030504000101010101" pitchFamily="18" charset="-127"/>
              <a:ea typeface="-윤고딕350" panose="02030504000101010101"/>
            </a:endParaRP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50" panose="02030504000101010101" pitchFamily="18" charset="-127"/>
                <a:ea typeface="-윤고딕350" panose="02030504000101010101"/>
              </a:rPr>
              <a:t>- Kaggle </a:t>
            </a:r>
            <a:r>
              <a:rPr lang="ko-KR" altLang="en-US" sz="16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50" panose="02030504000101010101" pitchFamily="18" charset="-127"/>
                <a:ea typeface="-윤고딕350" panose="02030504000101010101"/>
              </a:rPr>
              <a:t>데이터를 직접 활용하여 해당 디렉토리</a:t>
            </a:r>
            <a:r>
              <a:rPr lang="en-US" altLang="ko-KR" sz="16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50" panose="02030504000101010101" pitchFamily="18" charset="-127"/>
                <a:ea typeface="-윤고딕350" panose="02030504000101010101"/>
              </a:rPr>
              <a:t>(</a:t>
            </a:r>
            <a:r>
              <a:rPr lang="ko-KR" altLang="en-US" sz="16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50" panose="02030504000101010101" pitchFamily="18" charset="-127"/>
                <a:ea typeface="-윤고딕350" panose="02030504000101010101"/>
              </a:rPr>
              <a:t>경로</a:t>
            </a:r>
            <a:r>
              <a:rPr lang="en-US" altLang="ko-KR" sz="16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50" panose="02030504000101010101" pitchFamily="18" charset="-127"/>
                <a:ea typeface="-윤고딕350" panose="02030504000101010101"/>
              </a:rPr>
              <a:t>)</a:t>
            </a:r>
            <a:r>
              <a:rPr lang="ko-KR" altLang="en-US" sz="16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50" panose="02030504000101010101" pitchFamily="18" charset="-127"/>
                <a:ea typeface="-윤고딕350" panose="02030504000101010101"/>
              </a:rPr>
              <a:t>를 설정</a:t>
            </a:r>
            <a:endParaRPr lang="en-US" altLang="ko-KR" sz="1400" b="1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2"/>
              </a:solidFill>
              <a:latin typeface="-윤고딕350" panose="02030504000101010101" pitchFamily="18" charset="-127"/>
              <a:ea typeface="-윤고딕350" panose="02030504000101010101"/>
            </a:endParaRPr>
          </a:p>
          <a:p>
            <a:pPr>
              <a:lnSpc>
                <a:spcPct val="150000"/>
              </a:lnSpc>
            </a:pPr>
            <a:endParaRPr lang="en-US" altLang="ko-KR" sz="1600" b="1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50" panose="02030504000101010101" pitchFamily="18" charset="-127"/>
              <a:ea typeface="-윤고딕350" panose="02030504000101010101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6C67FEB-184A-0AFA-B7CB-7BC96A0516DA}"/>
              </a:ext>
            </a:extLst>
          </p:cNvPr>
          <p:cNvSpPr txBox="1"/>
          <p:nvPr/>
        </p:nvSpPr>
        <p:spPr>
          <a:xfrm>
            <a:off x="880543" y="4784258"/>
            <a:ext cx="65165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train_dir</a:t>
            </a:r>
            <a:r>
              <a:rPr lang="en-US" altLang="ko-KR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"../input/emotion-detection-fer/train"</a:t>
            </a:r>
            <a:endParaRPr lang="en-US" altLang="ko-KR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test_dir</a:t>
            </a:r>
            <a:r>
              <a:rPr lang="en-US" altLang="ko-KR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"../input/emotion-detection-fer/test"</a:t>
            </a:r>
            <a:r>
              <a:rPr lang="en-US" altLang="ko-KR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 </a:t>
            </a:r>
          </a:p>
        </p:txBody>
      </p:sp>
    </p:spTree>
    <p:extLst>
      <p:ext uri="{BB962C8B-B14F-4D97-AF65-F5344CB8AC3E}">
        <p14:creationId xmlns:p14="http://schemas.microsoft.com/office/powerpoint/2010/main" val="26683687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828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0" y="182879"/>
            <a:ext cx="12192000" cy="470264"/>
          </a:xfrm>
          <a:prstGeom prst="rect">
            <a:avLst/>
          </a:prstGeom>
          <a:solidFill>
            <a:srgbClr val="8EBA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4794948" y="231044"/>
            <a:ext cx="2602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Preparing</a:t>
            </a:r>
            <a:r>
              <a:rPr lang="ko-KR" altLang="en-US" b="1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b="1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the</a:t>
            </a:r>
            <a:r>
              <a:rPr lang="ko-KR" altLang="en-US" b="1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b="1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Dataset</a:t>
            </a:r>
            <a:endParaRPr lang="ko-KR" altLang="en-US" b="1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98619F1-8709-4380-A554-40496CCDB26A}"/>
              </a:ext>
            </a:extLst>
          </p:cNvPr>
          <p:cNvSpPr txBox="1"/>
          <p:nvPr/>
        </p:nvSpPr>
        <p:spPr>
          <a:xfrm>
            <a:off x="0" y="-9236"/>
            <a:ext cx="1219199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인공지능과 마케팅 발표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4AB1F4-A8C0-F5C9-0486-2E9FC96D0536}"/>
              </a:ext>
            </a:extLst>
          </p:cNvPr>
          <p:cNvSpPr txBox="1"/>
          <p:nvPr/>
        </p:nvSpPr>
        <p:spPr>
          <a:xfrm>
            <a:off x="617231" y="1024567"/>
            <a:ext cx="9372732" cy="804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rgbClr val="00206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데이터</a:t>
            </a:r>
            <a:r>
              <a:rPr lang="en-US" altLang="ko-KR" sz="28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rgbClr val="00206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 </a:t>
            </a:r>
            <a:r>
              <a:rPr lang="ko-KR" altLang="en-US" sz="28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rgbClr val="00206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증강</a:t>
            </a:r>
            <a:r>
              <a:rPr lang="en-US" altLang="ko-KR" sz="14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rgbClr val="C00000"/>
                </a:solidFill>
                <a:latin typeface="-윤고딕350" panose="02030504000101010101" pitchFamily="18" charset="-127"/>
                <a:ea typeface="-윤고딕350" panose="02030504000101010101"/>
              </a:rPr>
              <a:t>						</a:t>
            </a:r>
            <a:endParaRPr lang="en-US" altLang="ko-KR" sz="1400" b="1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accent1"/>
              </a:solidFill>
              <a:latin typeface="-윤고딕350" panose="02030504000101010101" pitchFamily="18" charset="-127"/>
              <a:ea typeface="-윤고딕350" panose="02030504000101010101"/>
            </a:endParaRPr>
          </a:p>
          <a:p>
            <a:pPr>
              <a:lnSpc>
                <a:spcPct val="150000"/>
              </a:lnSpc>
            </a:pPr>
            <a:endParaRPr lang="en-US" altLang="ko-KR" sz="1400" b="1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2"/>
              </a:solidFill>
              <a:latin typeface="-윤고딕350" panose="02030504000101010101" pitchFamily="18" charset="-127"/>
              <a:ea typeface="-윤고딕350" panose="02030504000101010101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094DADA-0912-5CEA-46D9-FB2C463142A8}"/>
              </a:ext>
            </a:extLst>
          </p:cNvPr>
          <p:cNvSpPr txBox="1"/>
          <p:nvPr/>
        </p:nvSpPr>
        <p:spPr>
          <a:xfrm>
            <a:off x="823355" y="3557984"/>
            <a:ext cx="10954185" cy="29472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rgbClr val="00206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입력 이미지 데이터를 </a:t>
            </a:r>
            <a:r>
              <a:rPr lang="en-US" altLang="ko-KR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rgbClr val="00206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255.0</a:t>
            </a:r>
            <a:r>
              <a:rPr lang="ko-KR" altLang="en-US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rgbClr val="00206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으로 나누어 정규화 작업을 수행한다</a:t>
            </a:r>
            <a:r>
              <a:rPr lang="en-US" altLang="ko-KR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rgbClr val="00206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.</a:t>
            </a:r>
            <a:endParaRPr lang="en-US" altLang="ko-KR" b="1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bg2">
                  <a:lumMod val="10000"/>
                </a:schemeClr>
              </a:solidFill>
              <a:latin typeface="-윤고딕350" panose="02030504000101010101" pitchFamily="18" charset="-127"/>
              <a:ea typeface="-윤고딕350" panose="02030504000101010101" pitchFamily="18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b="1" dirty="0" err="1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rgbClr val="00206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X_train</a:t>
            </a:r>
            <a:r>
              <a:rPr lang="ko-KR" altLang="en-US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rgbClr val="00206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과 </a:t>
            </a:r>
            <a:r>
              <a:rPr lang="en-US" altLang="ko-KR" b="1" dirty="0" err="1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rgbClr val="00206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X_test</a:t>
            </a:r>
            <a:r>
              <a:rPr lang="en-US" altLang="ko-KR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rgbClr val="00206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 </a:t>
            </a:r>
            <a:r>
              <a:rPr lang="ko-KR" altLang="en-US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rgbClr val="00206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데이터를 </a:t>
            </a:r>
            <a:r>
              <a:rPr lang="en-US" altLang="ko-KR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rgbClr val="00206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CNN</a:t>
            </a:r>
            <a:r>
              <a:rPr lang="ko-KR" altLang="en-US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rgbClr val="00206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이 처리할 수 있는 형식으로 변환한다</a:t>
            </a:r>
            <a:r>
              <a:rPr lang="en-US" altLang="ko-KR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rgbClr val="00206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latin typeface="-윤고딕350" panose="02030504000101010101" pitchFamily="18" charset="-127"/>
                <a:ea typeface="-윤고딕350" panose="02030504000101010101" pitchFamily="18" charset="-127"/>
              </a:rPr>
              <a:t>: </a:t>
            </a:r>
            <a:r>
              <a:rPr lang="ko-KR" altLang="en-US" sz="18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원본 데이터셋을 확대</a:t>
            </a:r>
            <a:r>
              <a:rPr lang="en-US" altLang="ko-KR" sz="18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(zoom), </a:t>
            </a:r>
            <a:r>
              <a:rPr lang="ko-KR" altLang="en-US" sz="18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회전</a:t>
            </a:r>
            <a:r>
              <a:rPr lang="en-US" altLang="ko-KR" sz="18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(rotate), </a:t>
            </a:r>
            <a:r>
              <a:rPr lang="ko-KR" altLang="en-US" sz="18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이동</a:t>
            </a:r>
            <a:r>
              <a:rPr lang="en-US" altLang="ko-KR" sz="18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(shift)</a:t>
            </a:r>
            <a:r>
              <a:rPr lang="ko-KR" altLang="en-US" sz="18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하는 등의 방법으로 변형하여 새로운 이미지를 만들고 이를 학습 데이터로 활용하여 모델이 더 다양한 패턴을 학습해 </a:t>
            </a:r>
            <a:r>
              <a:rPr lang="ko-KR" altLang="en-US" sz="1800" dirty="0" err="1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과적합</a:t>
            </a:r>
            <a:r>
              <a:rPr lang="en-US" altLang="ko-KR" sz="18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(overfitting)</a:t>
            </a:r>
            <a:r>
              <a:rPr lang="ko-KR" altLang="en-US" sz="18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을 방지한다</a:t>
            </a:r>
            <a:r>
              <a:rPr lang="en-US" altLang="ko-KR" sz="18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8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위의 코드에서는 가로 방향으로 최대 </a:t>
            </a:r>
            <a:r>
              <a:rPr lang="en-US" altLang="ko-KR" sz="18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10%</a:t>
            </a:r>
            <a:r>
              <a:rPr lang="ko-KR" altLang="en-US" sz="18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까지 이동시키며</a:t>
            </a:r>
            <a:r>
              <a:rPr lang="en-US" altLang="ko-KR" sz="18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, </a:t>
            </a:r>
            <a:r>
              <a:rPr lang="ko-KR" altLang="en-US" sz="18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세로 방향으로 최대 </a:t>
            </a:r>
            <a:r>
              <a:rPr lang="en-US" altLang="ko-KR" sz="18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10%</a:t>
            </a:r>
            <a:r>
              <a:rPr lang="ko-KR" altLang="en-US" sz="18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까지 이동시키고 수평 뒤집기를 실행하는 방법을 사용한다</a:t>
            </a:r>
            <a:r>
              <a:rPr lang="en-US" altLang="ko-KR" sz="18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rgbClr val="00206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3. Train </a:t>
            </a:r>
            <a:r>
              <a:rPr lang="ko-KR" altLang="en-US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rgbClr val="00206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데이터와 </a:t>
            </a:r>
            <a:r>
              <a:rPr lang="en-US" altLang="ko-KR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rgbClr val="00206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Test </a:t>
            </a:r>
            <a:r>
              <a:rPr lang="ko-KR" altLang="en-US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rgbClr val="00206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데이터를 분리하고 학습 데이터의 </a:t>
            </a:r>
            <a:r>
              <a:rPr lang="en-US" altLang="ko-KR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rgbClr val="00206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20%</a:t>
            </a:r>
            <a:r>
              <a:rPr lang="ko-KR" altLang="en-US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rgbClr val="00206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는 검증 데이터로 사용하였다</a:t>
            </a:r>
            <a:r>
              <a:rPr lang="en-US" altLang="ko-KR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rgbClr val="00206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8586BC-0411-32CB-CBD4-37541BB39B79}"/>
              </a:ext>
            </a:extLst>
          </p:cNvPr>
          <p:cNvSpPr txBox="1"/>
          <p:nvPr/>
        </p:nvSpPr>
        <p:spPr>
          <a:xfrm>
            <a:off x="823355" y="1890117"/>
            <a:ext cx="9802204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img_size</a:t>
            </a:r>
            <a:r>
              <a:rPr lang="en-US" altLang="ko-KR" sz="1600" b="1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1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48</a:t>
            </a:r>
            <a:r>
              <a:rPr lang="en-US" altLang="ko-KR" sz="1600" b="1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#48*48</a:t>
            </a:r>
          </a:p>
          <a:p>
            <a:r>
              <a:rPr lang="en-US" altLang="ko-KR" sz="1600" b="1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train_datagen</a:t>
            </a:r>
            <a:r>
              <a:rPr lang="en-US" altLang="ko-KR" sz="1600" b="1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1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ImageDataGenerator</a:t>
            </a:r>
            <a:r>
              <a:rPr lang="en-US" altLang="ko-KR" sz="1600" b="1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1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#rotation_range = 180,</a:t>
            </a:r>
            <a:endParaRPr lang="en-US" altLang="ko-KR" sz="1600" b="1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1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  </a:t>
            </a:r>
            <a:r>
              <a:rPr lang="en-US" altLang="ko-KR" sz="1600" b="1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width_shift_range</a:t>
            </a:r>
            <a:r>
              <a:rPr lang="en-US" altLang="ko-KR" sz="1600" b="1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1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0.1</a:t>
            </a:r>
            <a:r>
              <a:rPr lang="en-US" altLang="ko-KR" sz="1600" b="1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1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height_shift_range</a:t>
            </a:r>
            <a:r>
              <a:rPr lang="en-US" altLang="ko-KR" sz="1600" b="1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1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0.1</a:t>
            </a:r>
            <a:r>
              <a:rPr lang="en-US" altLang="ko-KR" sz="1600" b="1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600" b="1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1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horizontal_flip</a:t>
            </a:r>
            <a:r>
              <a:rPr lang="en-US" altLang="ko-KR" sz="1600" b="1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1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sz="1600" b="1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1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rescale</a:t>
            </a:r>
            <a:r>
              <a:rPr lang="en-US" altLang="ko-KR" sz="1600" b="1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1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600" b="1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altLang="ko-KR" sz="1600" b="1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255</a:t>
            </a:r>
            <a:r>
              <a:rPr lang="en-US" altLang="ko-KR" sz="1600" b="1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600" b="1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1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#zoom_range = 0.2,</a:t>
            </a:r>
            <a:r>
              <a:rPr lang="en-US" altLang="ko-KR" sz="1600" b="1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b="1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validation_split</a:t>
            </a:r>
            <a:r>
              <a:rPr lang="en-US" altLang="ko-KR" sz="1600" b="1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1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0.2</a:t>
            </a:r>
            <a:r>
              <a:rPr lang="en-US" altLang="ko-KR" sz="1600" b="1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600" b="1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test_datagen</a:t>
            </a:r>
            <a:r>
              <a:rPr lang="en-US" altLang="ko-KR" sz="1600" b="1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1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ImageDataGenerator</a:t>
            </a:r>
            <a:r>
              <a:rPr lang="en-US" altLang="ko-KR" sz="1600" b="1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1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rescale</a:t>
            </a:r>
            <a:r>
              <a:rPr lang="en-US" altLang="ko-KR" sz="1600" b="1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1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600" b="1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altLang="ko-KR" sz="1600" b="1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255</a:t>
            </a:r>
            <a:r>
              <a:rPr lang="en-US" altLang="ko-KR" sz="1600" b="1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altLang="ko-KR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29464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828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0" y="182879"/>
            <a:ext cx="12192000" cy="470264"/>
          </a:xfrm>
          <a:prstGeom prst="rect">
            <a:avLst/>
          </a:prstGeom>
          <a:solidFill>
            <a:srgbClr val="8EBA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4794948" y="231044"/>
            <a:ext cx="2602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Preparing</a:t>
            </a:r>
            <a:r>
              <a:rPr lang="ko-KR" altLang="en-US" b="1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b="1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the</a:t>
            </a:r>
            <a:r>
              <a:rPr lang="ko-KR" altLang="en-US" b="1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b="1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Dataset</a:t>
            </a:r>
            <a:endParaRPr lang="ko-KR" altLang="en-US" b="1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98619F1-8709-4380-A554-40496CCDB26A}"/>
              </a:ext>
            </a:extLst>
          </p:cNvPr>
          <p:cNvSpPr txBox="1"/>
          <p:nvPr/>
        </p:nvSpPr>
        <p:spPr>
          <a:xfrm>
            <a:off x="0" y="-9236"/>
            <a:ext cx="1219199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인공지능과 마케팅 발표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4AB1F4-A8C0-F5C9-0486-2E9FC96D0536}"/>
              </a:ext>
            </a:extLst>
          </p:cNvPr>
          <p:cNvSpPr txBox="1"/>
          <p:nvPr/>
        </p:nvSpPr>
        <p:spPr>
          <a:xfrm>
            <a:off x="617231" y="1024567"/>
            <a:ext cx="9372732" cy="804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rgbClr val="00206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데이터 학습 준비</a:t>
            </a:r>
            <a:r>
              <a:rPr lang="en-US" altLang="ko-KR" sz="14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rgbClr val="C00000"/>
                </a:solidFill>
                <a:latin typeface="-윤고딕350" panose="02030504000101010101" pitchFamily="18" charset="-127"/>
                <a:ea typeface="-윤고딕350" panose="02030504000101010101"/>
              </a:rPr>
              <a:t>							</a:t>
            </a:r>
            <a:endParaRPr lang="en-US" altLang="ko-KR" sz="1400" b="1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accent1"/>
              </a:solidFill>
              <a:latin typeface="-윤고딕350" panose="02030504000101010101" pitchFamily="18" charset="-127"/>
              <a:ea typeface="-윤고딕350" panose="02030504000101010101"/>
            </a:endParaRPr>
          </a:p>
          <a:p>
            <a:pPr>
              <a:lnSpc>
                <a:spcPct val="150000"/>
              </a:lnSpc>
            </a:pPr>
            <a:endParaRPr lang="en-US" altLang="ko-KR" sz="1400" b="1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2"/>
              </a:solidFill>
              <a:latin typeface="-윤고딕350" panose="02030504000101010101" pitchFamily="18" charset="-127"/>
              <a:ea typeface="-윤고딕350" panose="02030504000101010101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39547A-DA4B-C04D-2FDD-B7A463E2DC2C}"/>
              </a:ext>
            </a:extLst>
          </p:cNvPr>
          <p:cNvSpPr txBox="1"/>
          <p:nvPr/>
        </p:nvSpPr>
        <p:spPr>
          <a:xfrm>
            <a:off x="782084" y="1674674"/>
            <a:ext cx="10062370" cy="52999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train_generator</a:t>
            </a:r>
            <a:r>
              <a:rPr lang="en-US" altLang="ko-KR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train_datagen</a:t>
            </a:r>
            <a:r>
              <a:rPr lang="en-US" altLang="ko-KR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.flow_from_directory</a:t>
            </a:r>
            <a:endParaRPr lang="en-US" altLang="ko-KR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directory</a:t>
            </a:r>
            <a:r>
              <a:rPr lang="en-US" altLang="ko-KR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train_dir</a:t>
            </a:r>
            <a:r>
              <a:rPr lang="en-US" altLang="ko-KR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target_size</a:t>
            </a:r>
            <a:r>
              <a:rPr lang="en-US" altLang="ko-KR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img_size</a:t>
            </a:r>
            <a:r>
              <a:rPr lang="en-US" altLang="ko-KR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img_size</a:t>
            </a:r>
            <a:r>
              <a:rPr lang="en-US" altLang="ko-KR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altLang="ko-KR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64</a:t>
            </a:r>
            <a:r>
              <a:rPr lang="en-US" altLang="ko-KR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color_mode</a:t>
            </a:r>
            <a:r>
              <a:rPr lang="en-US" altLang="ko-KR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"grayscale"</a:t>
            </a:r>
            <a:r>
              <a:rPr lang="en-US" altLang="ko-KR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class_mode</a:t>
            </a:r>
            <a:r>
              <a:rPr lang="en-US" altLang="ko-KR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"categorical"</a:t>
            </a:r>
            <a:r>
              <a:rPr lang="en-US" altLang="ko-KR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subset</a:t>
            </a:r>
            <a:r>
              <a:rPr lang="en-US" altLang="ko-KR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"training"</a:t>
            </a:r>
            <a:r>
              <a:rPr lang="en-US" altLang="ko-KR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altLang="ko-KR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validation_generator</a:t>
            </a:r>
            <a:r>
              <a:rPr lang="en-US" altLang="ko-KR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validation_datagen</a:t>
            </a:r>
            <a:r>
              <a:rPr lang="en-US" altLang="ko-KR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.flow_from_directory</a:t>
            </a:r>
            <a:endParaRPr lang="en-US" altLang="ko-KR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 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directory</a:t>
            </a:r>
            <a:r>
              <a:rPr lang="en-US" altLang="ko-KR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test_dir</a:t>
            </a:r>
            <a:r>
              <a:rPr lang="en-US" altLang="ko-KR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target_size</a:t>
            </a:r>
            <a:r>
              <a:rPr lang="en-US" altLang="ko-KR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img_size</a:t>
            </a:r>
            <a:r>
              <a:rPr lang="en-US" altLang="ko-KR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img_size</a:t>
            </a:r>
            <a:r>
              <a:rPr lang="en-US" altLang="ko-KR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altLang="ko-KR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64</a:t>
            </a:r>
            <a:r>
              <a:rPr lang="en-US" altLang="ko-KR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color_mode</a:t>
            </a:r>
            <a:r>
              <a:rPr lang="en-US" altLang="ko-KR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"grayscale"</a:t>
            </a:r>
            <a:r>
              <a:rPr lang="en-US" altLang="ko-KR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class_mode</a:t>
            </a:r>
            <a:r>
              <a:rPr lang="en-US" altLang="ko-KR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"categorical"</a:t>
            </a:r>
            <a:r>
              <a:rPr lang="en-US" altLang="ko-KR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subset</a:t>
            </a:r>
            <a:r>
              <a:rPr lang="en-US" altLang="ko-KR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"validation"</a:t>
            </a:r>
            <a:r>
              <a:rPr lang="en-US" altLang="ko-KR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altLang="ko-KR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test_generator</a:t>
            </a:r>
            <a:r>
              <a:rPr lang="en-US" altLang="ko-KR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test_datagen</a:t>
            </a:r>
            <a:r>
              <a:rPr lang="en-US" altLang="ko-KR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.flow_from_directory</a:t>
            </a:r>
            <a:endParaRPr lang="en-US" altLang="ko-KR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 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directory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test_dir</a:t>
            </a:r>
            <a:r>
              <a:rPr lang="en-US" altLang="ko-KR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target_size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img_size</a:t>
            </a:r>
            <a:r>
              <a:rPr lang="en-US" altLang="ko-KR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img_size</a:t>
            </a:r>
            <a:r>
              <a:rPr lang="en-US" altLang="ko-KR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64</a:t>
            </a:r>
            <a:r>
              <a:rPr lang="en-US" altLang="ko-KR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color_mode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"grayscale"</a:t>
            </a:r>
            <a:r>
              <a:rPr lang="en-US" altLang="ko-KR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class_mode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"categorical"</a:t>
            </a:r>
            <a:r>
              <a:rPr lang="en-US" altLang="ko-KR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</a:p>
          <a:p>
            <a:r>
              <a:rPr lang="en-US" altLang="ko-KR" dirty="0">
                <a:solidFill>
                  <a:srgbClr val="3B3B3B"/>
                </a:solidFill>
                <a:latin typeface="Consolas" panose="020B0609020204030204" pitchFamily="49" charset="0"/>
              </a:rPr>
              <a:t>  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shuffle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altLang="ko-KR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ko-KR" alt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평가에서는 섞지 않음</a:t>
            </a:r>
            <a:endParaRPr lang="ko-KR" alt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marR="0" indent="0" algn="ctr" fontAlgn="base" latinLnBrk="1">
              <a:lnSpc>
                <a:spcPct val="160000"/>
              </a:lnSpc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Found 22968 images belonging to 7 classes.</a:t>
            </a:r>
            <a:endParaRPr lang="en-US" altLang="ko-KR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ctr" fontAlgn="base" latinLnBrk="1">
              <a:lnSpc>
                <a:spcPct val="160000"/>
              </a:lnSpc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Found 5741 images belonging to 7 classes.</a:t>
            </a:r>
            <a:endParaRPr lang="en-US" altLang="ko-KR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ctr" fontAlgn="base" latinLnBrk="1">
              <a:lnSpc>
                <a:spcPct val="160000"/>
              </a:lnSpc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Found 7178 images belonging to 7 classes.</a:t>
            </a:r>
            <a:endParaRPr lang="en-US" altLang="ko-KR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endParaRPr lang="en-US" altLang="ko-KR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2257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828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0" y="182879"/>
            <a:ext cx="12192000" cy="470264"/>
          </a:xfrm>
          <a:prstGeom prst="rect">
            <a:avLst/>
          </a:prstGeom>
          <a:solidFill>
            <a:srgbClr val="8EBA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5130745" y="231044"/>
            <a:ext cx="1930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Train</a:t>
            </a:r>
            <a:r>
              <a:rPr lang="ko-KR" altLang="en-US" b="1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b="1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the</a:t>
            </a:r>
            <a:r>
              <a:rPr lang="ko-KR" altLang="en-US" b="1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b="1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model</a:t>
            </a:r>
            <a:endParaRPr lang="ko-KR" altLang="en-US" b="1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98619F1-8709-4380-A554-40496CCDB26A}"/>
              </a:ext>
            </a:extLst>
          </p:cNvPr>
          <p:cNvSpPr txBox="1"/>
          <p:nvPr/>
        </p:nvSpPr>
        <p:spPr>
          <a:xfrm>
            <a:off x="0" y="-9236"/>
            <a:ext cx="1219199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인공지능과 마케팅 발표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4AB1F4-A8C0-F5C9-0486-2E9FC96D0536}"/>
              </a:ext>
            </a:extLst>
          </p:cNvPr>
          <p:cNvSpPr txBox="1"/>
          <p:nvPr/>
        </p:nvSpPr>
        <p:spPr>
          <a:xfrm>
            <a:off x="326276" y="811874"/>
            <a:ext cx="1841963" cy="2528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rgbClr val="00206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모델 생성</a:t>
            </a:r>
            <a:r>
              <a:rPr lang="en-US" altLang="ko-KR" sz="14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rgbClr val="C00000"/>
                </a:solidFill>
                <a:latin typeface="-윤고딕350" panose="02030504000101010101" pitchFamily="18" charset="-127"/>
                <a:ea typeface="-윤고딕350" panose="02030504000101010101"/>
              </a:rPr>
              <a:t>								</a:t>
            </a:r>
            <a:endParaRPr lang="en-US" altLang="ko-KR" sz="1400" b="1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accent1"/>
              </a:solidFill>
              <a:latin typeface="-윤고딕350" panose="02030504000101010101" pitchFamily="18" charset="-127"/>
              <a:ea typeface="-윤고딕350" panose="02030504000101010101"/>
            </a:endParaRPr>
          </a:p>
          <a:p>
            <a:pPr>
              <a:lnSpc>
                <a:spcPct val="150000"/>
              </a:lnSpc>
            </a:pPr>
            <a:endParaRPr lang="en-US" altLang="ko-KR" sz="1400" b="1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2"/>
              </a:solidFill>
              <a:latin typeface="-윤고딕350" panose="02030504000101010101" pitchFamily="18" charset="-127"/>
              <a:ea typeface="-윤고딕350" panose="02030504000101010101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2046904-80B6-EF4A-7541-DB3CF9B572A8}"/>
              </a:ext>
            </a:extLst>
          </p:cNvPr>
          <p:cNvSpPr txBox="1"/>
          <p:nvPr/>
        </p:nvSpPr>
        <p:spPr>
          <a:xfrm>
            <a:off x="2508584" y="811874"/>
            <a:ext cx="9105378" cy="62786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altLang="ko-KR" sz="1200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1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1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tf</a:t>
            </a:r>
            <a:r>
              <a:rPr lang="en-US" altLang="ko-KR" sz="1200" b="1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.keras.models.Sequential</a:t>
            </a:r>
            <a:r>
              <a:rPr lang="en-US" altLang="ko-KR" sz="1200" b="1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200" b="1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altLang="ko-KR" sz="1200" b="1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.add</a:t>
            </a:r>
            <a:r>
              <a:rPr lang="en-US" altLang="ko-KR" sz="1200" b="1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(Conv2D(</a:t>
            </a:r>
            <a:r>
              <a:rPr lang="en-US" altLang="ko-KR" sz="1200" b="1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32</a:t>
            </a:r>
            <a:r>
              <a:rPr lang="en-US" altLang="ko-KR" sz="1200" b="1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200" b="1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kernel_size</a:t>
            </a:r>
            <a:r>
              <a:rPr lang="en-US" altLang="ko-KR" sz="1200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1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1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sz="1200" b="1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200" b="1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sz="1200" b="1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lang="en-US" altLang="ko-KR" sz="1200" b="1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en-US" altLang="ko-KR" sz="1200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1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'same'</a:t>
            </a:r>
            <a:r>
              <a:rPr lang="en-US" altLang="ko-KR" sz="1200" b="1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200" b="1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activation</a:t>
            </a:r>
            <a:r>
              <a:rPr lang="en-US" altLang="ko-KR" sz="1200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1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200" b="1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relu</a:t>
            </a:r>
            <a:r>
              <a:rPr lang="en-US" altLang="ko-KR" sz="1200" b="1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200" b="1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200" b="1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input_shape</a:t>
            </a:r>
            <a:r>
              <a:rPr lang="en-US" altLang="ko-KR" sz="1200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1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1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48</a:t>
            </a:r>
            <a:r>
              <a:rPr lang="en-US" altLang="ko-KR" sz="1200" b="1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200" b="1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48</a:t>
            </a:r>
            <a:r>
              <a:rPr lang="en-US" altLang="ko-KR" sz="1200" b="1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1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200" b="1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)))</a:t>
            </a:r>
          </a:p>
          <a:p>
            <a:r>
              <a:rPr lang="en-US" altLang="ko-KR" sz="1200" b="1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altLang="ko-KR" sz="1200" b="1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.add</a:t>
            </a:r>
            <a:r>
              <a:rPr lang="en-US" altLang="ko-KR" sz="1200" b="1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(Conv2D(</a:t>
            </a:r>
            <a:r>
              <a:rPr lang="en-US" altLang="ko-KR" sz="1200" b="1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64</a:t>
            </a:r>
            <a:r>
              <a:rPr lang="en-US" altLang="ko-KR" sz="1200" b="1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,(</a:t>
            </a:r>
            <a:r>
              <a:rPr lang="en-US" altLang="ko-KR" sz="1200" b="1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sz="1200" b="1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1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sz="1200" b="1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lang="en-US" altLang="ko-KR" sz="1200" b="1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en-US" altLang="ko-KR" sz="1200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1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'same'</a:t>
            </a:r>
            <a:r>
              <a:rPr lang="en-US" altLang="ko-KR" sz="1200" b="1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200" b="1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activation</a:t>
            </a:r>
            <a:r>
              <a:rPr lang="en-US" altLang="ko-KR" sz="1200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1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200" b="1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relu</a:t>
            </a:r>
            <a:r>
              <a:rPr lang="en-US" altLang="ko-KR" sz="1200" b="1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200" b="1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))</a:t>
            </a:r>
          </a:p>
          <a:p>
            <a:r>
              <a:rPr lang="en-US" altLang="ko-KR" sz="1200" b="1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altLang="ko-KR" sz="1200" b="1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.add</a:t>
            </a:r>
            <a:r>
              <a:rPr lang="en-US" altLang="ko-KR" sz="1200" b="1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1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BatchNormalization</a:t>
            </a:r>
            <a:r>
              <a:rPr lang="en-US" altLang="ko-KR" sz="1200" b="1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())</a:t>
            </a:r>
          </a:p>
          <a:p>
            <a:r>
              <a:rPr lang="en-US" altLang="ko-KR" sz="1200" b="1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altLang="ko-KR" sz="1200" b="1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.add</a:t>
            </a:r>
            <a:r>
              <a:rPr lang="en-US" altLang="ko-KR" sz="1200" b="1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(MaxPool2D(</a:t>
            </a:r>
            <a:r>
              <a:rPr lang="en-US" altLang="ko-KR" sz="1200" b="1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pool_size</a:t>
            </a:r>
            <a:r>
              <a:rPr lang="en-US" altLang="ko-KR" sz="1200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1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1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1200" b="1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200" b="1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1200" b="1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)))</a:t>
            </a:r>
          </a:p>
          <a:p>
            <a:r>
              <a:rPr lang="en-US" altLang="ko-KR" sz="1200" b="1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altLang="ko-KR" sz="1200" b="1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.add</a:t>
            </a:r>
            <a:r>
              <a:rPr lang="en-US" altLang="ko-KR" sz="1200" b="1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(Dropout(</a:t>
            </a:r>
            <a:r>
              <a:rPr lang="en-US" altLang="ko-KR" sz="1200" b="1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0.25</a:t>
            </a:r>
            <a:r>
              <a:rPr lang="en-US" altLang="ko-KR" sz="1200" b="1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br>
              <a:rPr lang="en-US" altLang="ko-KR" sz="1200" b="1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200" b="1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altLang="ko-KR" sz="1200" b="1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.add</a:t>
            </a:r>
            <a:r>
              <a:rPr lang="en-US" altLang="ko-KR" sz="1200" b="1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(Conv2D(</a:t>
            </a:r>
            <a:r>
              <a:rPr lang="en-US" altLang="ko-KR" sz="1200" b="1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128</a:t>
            </a:r>
            <a:r>
              <a:rPr lang="en-US" altLang="ko-KR" sz="1200" b="1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,(</a:t>
            </a:r>
            <a:r>
              <a:rPr lang="en-US" altLang="ko-KR" sz="1200" b="1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sz="1200" b="1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1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sz="1200" b="1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lang="en-US" altLang="ko-KR" sz="1200" b="1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en-US" altLang="ko-KR" sz="1200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1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'same'</a:t>
            </a:r>
            <a:r>
              <a:rPr lang="en-US" altLang="ko-KR" sz="1200" b="1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200" b="1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activation</a:t>
            </a:r>
            <a:r>
              <a:rPr lang="en-US" altLang="ko-KR" sz="1200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1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200" b="1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relu</a:t>
            </a:r>
            <a:r>
              <a:rPr lang="en-US" altLang="ko-KR" sz="1200" b="1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200" b="1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en-US" altLang="ko-KR" sz="1200" b="1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altLang="ko-KR" sz="1200" b="1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.add</a:t>
            </a:r>
            <a:r>
              <a:rPr lang="en-US" altLang="ko-KR" sz="1200" b="1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1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BatchNormalization</a:t>
            </a:r>
            <a:r>
              <a:rPr lang="en-US" altLang="ko-KR" sz="1200" b="1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())</a:t>
            </a:r>
          </a:p>
          <a:p>
            <a:r>
              <a:rPr lang="en-US" altLang="ko-KR" sz="1200" b="1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altLang="ko-KR" sz="1200" b="1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.add</a:t>
            </a:r>
            <a:r>
              <a:rPr lang="en-US" altLang="ko-KR" sz="1200" b="1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(MaxPool2D(</a:t>
            </a:r>
            <a:r>
              <a:rPr lang="en-US" altLang="ko-KR" sz="1200" b="1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pool_size</a:t>
            </a:r>
            <a:r>
              <a:rPr lang="en-US" altLang="ko-KR" sz="1200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1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1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1200" b="1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200" b="1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1200" b="1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)))</a:t>
            </a:r>
          </a:p>
          <a:p>
            <a:r>
              <a:rPr lang="en-US" altLang="ko-KR" sz="1200" b="1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altLang="ko-KR" sz="1200" b="1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.add</a:t>
            </a:r>
            <a:r>
              <a:rPr lang="en-US" altLang="ko-KR" sz="1200" b="1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(Dropout(</a:t>
            </a:r>
            <a:r>
              <a:rPr lang="en-US" altLang="ko-KR" sz="1200" b="1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0.25</a:t>
            </a:r>
            <a:r>
              <a:rPr lang="en-US" altLang="ko-KR" sz="1200" b="1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en-US" altLang="ko-KR" sz="1200" b="1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sz="1200" b="1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altLang="ko-KR" sz="1200" b="1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.add</a:t>
            </a:r>
            <a:r>
              <a:rPr lang="en-US" altLang="ko-KR" sz="1200" b="1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(Conv2D(</a:t>
            </a:r>
            <a:r>
              <a:rPr lang="en-US" altLang="ko-KR" sz="1200" b="1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512</a:t>
            </a:r>
            <a:r>
              <a:rPr lang="en-US" altLang="ko-KR" sz="1200" b="1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,(</a:t>
            </a:r>
            <a:r>
              <a:rPr lang="en-US" altLang="ko-KR" sz="1200" b="1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sz="1200" b="1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1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sz="1200" b="1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lang="en-US" altLang="ko-KR" sz="1200" b="1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en-US" altLang="ko-KR" sz="1200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1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'same'</a:t>
            </a:r>
            <a:r>
              <a:rPr lang="en-US" altLang="ko-KR" sz="1200" b="1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200" b="1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activation</a:t>
            </a:r>
            <a:r>
              <a:rPr lang="en-US" altLang="ko-KR" sz="1200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1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200" b="1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relu</a:t>
            </a:r>
            <a:r>
              <a:rPr lang="en-US" altLang="ko-KR" sz="1200" b="1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200" b="1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200" b="1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kernel_regularizer</a:t>
            </a:r>
            <a:r>
              <a:rPr lang="en-US" altLang="ko-KR" sz="1200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1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regularizers.l2(</a:t>
            </a:r>
            <a:r>
              <a:rPr lang="en-US" altLang="ko-KR" sz="1200" b="1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0.01</a:t>
            </a:r>
            <a:r>
              <a:rPr lang="en-US" altLang="ko-KR" sz="1200" b="1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)))</a:t>
            </a:r>
          </a:p>
          <a:p>
            <a:r>
              <a:rPr lang="en-US" altLang="ko-KR" sz="1200" b="1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altLang="ko-KR" sz="1200" b="1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.add</a:t>
            </a:r>
            <a:r>
              <a:rPr lang="en-US" altLang="ko-KR" sz="1200" b="1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1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BatchNormalization</a:t>
            </a:r>
            <a:r>
              <a:rPr lang="en-US" altLang="ko-KR" sz="1200" b="1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())</a:t>
            </a:r>
          </a:p>
          <a:p>
            <a:r>
              <a:rPr lang="en-US" altLang="ko-KR" sz="1200" b="1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altLang="ko-KR" sz="1200" b="1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.add</a:t>
            </a:r>
            <a:r>
              <a:rPr lang="en-US" altLang="ko-KR" sz="1200" b="1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(MaxPool2D(</a:t>
            </a:r>
            <a:r>
              <a:rPr lang="en-US" altLang="ko-KR" sz="1200" b="1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pool_size</a:t>
            </a:r>
            <a:r>
              <a:rPr lang="en-US" altLang="ko-KR" sz="1200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1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1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1200" b="1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200" b="1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1200" b="1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)))</a:t>
            </a:r>
          </a:p>
          <a:p>
            <a:r>
              <a:rPr lang="en-US" altLang="ko-KR" sz="1200" b="1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altLang="ko-KR" sz="1200" b="1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.add</a:t>
            </a:r>
            <a:r>
              <a:rPr lang="en-US" altLang="ko-KR" sz="1200" b="1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(Dropout(</a:t>
            </a:r>
            <a:r>
              <a:rPr lang="en-US" altLang="ko-KR" sz="1200" b="1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0.25</a:t>
            </a:r>
            <a:r>
              <a:rPr lang="en-US" altLang="ko-KR" sz="1200" b="1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br>
              <a:rPr lang="en-US" altLang="ko-KR" sz="1200" b="1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200" b="1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altLang="ko-KR" sz="1200" b="1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.add</a:t>
            </a:r>
            <a:r>
              <a:rPr lang="en-US" altLang="ko-KR" sz="1200" b="1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(Conv2D(</a:t>
            </a:r>
            <a:r>
              <a:rPr lang="en-US" altLang="ko-KR" sz="1200" b="1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512</a:t>
            </a:r>
            <a:r>
              <a:rPr lang="en-US" altLang="ko-KR" sz="1200" b="1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,(</a:t>
            </a:r>
            <a:r>
              <a:rPr lang="en-US" altLang="ko-KR" sz="1200" b="1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sz="1200" b="1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1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sz="1200" b="1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lang="en-US" altLang="ko-KR" sz="1200" b="1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en-US" altLang="ko-KR" sz="1200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1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'same'</a:t>
            </a:r>
            <a:r>
              <a:rPr lang="en-US" altLang="ko-KR" sz="1200" b="1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200" b="1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activation</a:t>
            </a:r>
            <a:r>
              <a:rPr lang="en-US" altLang="ko-KR" sz="1200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1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200" b="1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relu</a:t>
            </a:r>
            <a:r>
              <a:rPr lang="en-US" altLang="ko-KR" sz="1200" b="1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200" b="1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200" b="1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kernel_regularizer</a:t>
            </a:r>
            <a:r>
              <a:rPr lang="en-US" altLang="ko-KR" sz="1200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1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regularizers.l2(</a:t>
            </a:r>
            <a:r>
              <a:rPr lang="en-US" altLang="ko-KR" sz="1200" b="1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0.01</a:t>
            </a:r>
            <a:r>
              <a:rPr lang="en-US" altLang="ko-KR" sz="1200" b="1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)))</a:t>
            </a:r>
          </a:p>
          <a:p>
            <a:r>
              <a:rPr lang="en-US" altLang="ko-KR" sz="1200" b="1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altLang="ko-KR" sz="1200" b="1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.add</a:t>
            </a:r>
            <a:r>
              <a:rPr lang="en-US" altLang="ko-KR" sz="1200" b="1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1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BatchNormalization</a:t>
            </a:r>
            <a:r>
              <a:rPr lang="en-US" altLang="ko-KR" sz="1200" b="1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())</a:t>
            </a:r>
          </a:p>
          <a:p>
            <a:r>
              <a:rPr lang="en-US" altLang="ko-KR" sz="1200" b="1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altLang="ko-KR" sz="1200" b="1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.add</a:t>
            </a:r>
            <a:r>
              <a:rPr lang="en-US" altLang="ko-KR" sz="1200" b="1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(MaxPool2D(</a:t>
            </a:r>
            <a:r>
              <a:rPr lang="en-US" altLang="ko-KR" sz="1200" b="1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pool_size</a:t>
            </a:r>
            <a:r>
              <a:rPr lang="en-US" altLang="ko-KR" sz="1200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1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1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1200" b="1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200" b="1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1200" b="1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)))</a:t>
            </a:r>
          </a:p>
          <a:p>
            <a:r>
              <a:rPr lang="en-US" altLang="ko-KR" sz="1200" b="1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altLang="ko-KR" sz="1200" b="1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.add</a:t>
            </a:r>
            <a:r>
              <a:rPr lang="en-US" altLang="ko-KR" sz="1200" b="1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(Dropout(</a:t>
            </a:r>
            <a:r>
              <a:rPr lang="en-US" altLang="ko-KR" sz="1200" b="1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0.25</a:t>
            </a:r>
            <a:r>
              <a:rPr lang="en-US" altLang="ko-KR" sz="1200" b="1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br>
              <a:rPr lang="en-US" altLang="ko-KR" sz="1200" b="1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200" b="1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altLang="ko-KR" sz="1200" b="1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.add</a:t>
            </a:r>
            <a:r>
              <a:rPr lang="en-US" altLang="ko-KR" sz="1200" b="1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(Flatten()) </a:t>
            </a:r>
          </a:p>
          <a:p>
            <a:r>
              <a:rPr lang="en-US" altLang="ko-KR" sz="1200" b="1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altLang="ko-KR" sz="1200" b="1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.add</a:t>
            </a:r>
            <a:r>
              <a:rPr lang="en-US" altLang="ko-KR" sz="1200" b="1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(Dense(</a:t>
            </a:r>
            <a:r>
              <a:rPr lang="en-US" altLang="ko-KR" sz="1200" b="1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256</a:t>
            </a:r>
            <a:r>
              <a:rPr lang="en-US" altLang="ko-KR" sz="1200" b="1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1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activation</a:t>
            </a:r>
            <a:r>
              <a:rPr lang="en-US" altLang="ko-KR" sz="1200" b="1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1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1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200" b="1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relu</a:t>
            </a:r>
            <a:r>
              <a:rPr lang="en-US" altLang="ko-KR" sz="1200" b="1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200" b="1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en-US" altLang="ko-KR" sz="1200" b="1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altLang="ko-KR" sz="1200" b="1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.add</a:t>
            </a:r>
            <a:r>
              <a:rPr lang="en-US" altLang="ko-KR" sz="1200" b="1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1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BatchNormalization</a:t>
            </a:r>
            <a:r>
              <a:rPr lang="en-US" altLang="ko-KR" sz="1200" b="1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())</a:t>
            </a:r>
          </a:p>
          <a:p>
            <a:r>
              <a:rPr lang="en-US" altLang="ko-KR" sz="1200" b="1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altLang="ko-KR" sz="1200" b="1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.add</a:t>
            </a:r>
            <a:r>
              <a:rPr lang="en-US" altLang="ko-KR" sz="1200" b="1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(Dropout(</a:t>
            </a:r>
            <a:r>
              <a:rPr lang="en-US" altLang="ko-KR" sz="1200" b="1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0.25</a:t>
            </a:r>
            <a:r>
              <a:rPr lang="en-US" altLang="ko-KR" sz="1200" b="1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en-US" altLang="ko-KR" sz="1200" b="1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sz="1200" b="1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altLang="ko-KR" sz="1200" b="1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.add</a:t>
            </a:r>
            <a:r>
              <a:rPr lang="en-US" altLang="ko-KR" sz="1200" b="1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(Dense(</a:t>
            </a:r>
            <a:r>
              <a:rPr lang="en-US" altLang="ko-KR" sz="1200" b="1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512</a:t>
            </a:r>
            <a:r>
              <a:rPr lang="en-US" altLang="ko-KR" sz="1200" b="1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1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activation</a:t>
            </a:r>
            <a:r>
              <a:rPr lang="en-US" altLang="ko-KR" sz="1200" b="1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1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1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200" b="1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relu</a:t>
            </a:r>
            <a:r>
              <a:rPr lang="en-US" altLang="ko-KR" sz="1200" b="1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200" b="1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en-US" altLang="ko-KR" sz="1200" b="1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altLang="ko-KR" sz="1200" b="1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.add</a:t>
            </a:r>
            <a:r>
              <a:rPr lang="en-US" altLang="ko-KR" sz="1200" b="1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1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BatchNormalization</a:t>
            </a:r>
            <a:r>
              <a:rPr lang="en-US" altLang="ko-KR" sz="1200" b="1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())</a:t>
            </a:r>
          </a:p>
          <a:p>
            <a:r>
              <a:rPr lang="en-US" altLang="ko-KR" sz="1200" b="1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altLang="ko-KR" sz="1200" b="1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.add</a:t>
            </a:r>
            <a:r>
              <a:rPr lang="en-US" altLang="ko-KR" sz="1200" b="1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(Dropout(</a:t>
            </a:r>
            <a:r>
              <a:rPr lang="en-US" altLang="ko-KR" sz="1200" b="1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0.25</a:t>
            </a:r>
            <a:r>
              <a:rPr lang="en-US" altLang="ko-KR" sz="1200" b="1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br>
              <a:rPr lang="en-US" altLang="ko-KR" sz="1200" b="1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200" b="1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altLang="ko-KR" sz="1200" b="1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.add</a:t>
            </a:r>
            <a:r>
              <a:rPr lang="en-US" altLang="ko-KR" sz="1200" b="1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(Dense(</a:t>
            </a:r>
            <a:r>
              <a:rPr lang="en-US" altLang="ko-KR" sz="1200" b="1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US" altLang="ko-KR" sz="1200" b="1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200" b="1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activation</a:t>
            </a:r>
            <a:r>
              <a:rPr lang="en-US" altLang="ko-KR" sz="1200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1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200" b="1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softmax</a:t>
            </a:r>
            <a:r>
              <a:rPr lang="en-US" altLang="ko-KR" sz="1200" b="1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200" b="1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80989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828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0" y="182879"/>
            <a:ext cx="12192000" cy="470264"/>
          </a:xfrm>
          <a:prstGeom prst="rect">
            <a:avLst/>
          </a:prstGeom>
          <a:solidFill>
            <a:srgbClr val="8EBA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5130747" y="231044"/>
            <a:ext cx="1930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Train</a:t>
            </a:r>
            <a:r>
              <a:rPr lang="ko-KR" altLang="en-US" b="1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b="1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the</a:t>
            </a:r>
            <a:r>
              <a:rPr lang="ko-KR" altLang="en-US" b="1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b="1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model</a:t>
            </a:r>
            <a:endParaRPr lang="ko-KR" altLang="en-US" b="1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98619F1-8709-4380-A554-40496CCDB26A}"/>
              </a:ext>
            </a:extLst>
          </p:cNvPr>
          <p:cNvSpPr txBox="1"/>
          <p:nvPr/>
        </p:nvSpPr>
        <p:spPr>
          <a:xfrm>
            <a:off x="0" y="-9236"/>
            <a:ext cx="1219199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인공지능과 마케팅 발표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4AB1F4-A8C0-F5C9-0486-2E9FC96D0536}"/>
              </a:ext>
            </a:extLst>
          </p:cNvPr>
          <p:cNvSpPr txBox="1"/>
          <p:nvPr/>
        </p:nvSpPr>
        <p:spPr>
          <a:xfrm>
            <a:off x="5236365" y="677979"/>
            <a:ext cx="2241242" cy="16665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rgbClr val="00206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모델 학습</a:t>
            </a:r>
            <a:r>
              <a:rPr lang="en-US" altLang="ko-KR" sz="14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rgbClr val="C00000"/>
                </a:solidFill>
                <a:latin typeface="-윤고딕350" panose="02030504000101010101" pitchFamily="18" charset="-127"/>
                <a:ea typeface="-윤고딕350" panose="02030504000101010101"/>
              </a:rPr>
              <a:t>								</a:t>
            </a:r>
            <a:endParaRPr lang="en-US" altLang="ko-KR" sz="1400" b="1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accent1"/>
              </a:solidFill>
              <a:latin typeface="-윤고딕350" panose="02030504000101010101" pitchFamily="18" charset="-127"/>
              <a:ea typeface="-윤고딕350" panose="02030504000101010101"/>
            </a:endParaRPr>
          </a:p>
          <a:p>
            <a:pPr>
              <a:lnSpc>
                <a:spcPct val="150000"/>
              </a:lnSpc>
            </a:pPr>
            <a:endParaRPr lang="en-US" altLang="ko-KR" sz="1400" b="1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2"/>
              </a:solidFill>
              <a:latin typeface="-윤고딕350" panose="02030504000101010101" pitchFamily="18" charset="-127"/>
              <a:ea typeface="-윤고딕350" panose="02030504000101010101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F16557E-5886-D311-F6C8-AD5562E2B894}"/>
              </a:ext>
            </a:extLst>
          </p:cNvPr>
          <p:cNvSpPr txBox="1"/>
          <p:nvPr/>
        </p:nvSpPr>
        <p:spPr>
          <a:xfrm>
            <a:off x="615651" y="1399028"/>
            <a:ext cx="11482669" cy="3288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425"/>
              </a:lnSpc>
            </a:pPr>
            <a:endParaRPr lang="en-US" altLang="ko-KR" b="0" dirty="0">
              <a:solidFill>
                <a:srgbClr val="00108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altLang="ko-KR" sz="16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.compile</a:t>
            </a:r>
            <a:r>
              <a:rPr lang="en-US" altLang="ko-K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ko-K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optimizer</a:t>
            </a:r>
            <a:r>
              <a:rPr lang="en-US" altLang="ko-K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Adam(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lr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0.0001</a:t>
            </a:r>
            <a:r>
              <a:rPr lang="en-US" altLang="ko-K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), </a:t>
            </a:r>
          </a:p>
          <a:p>
            <a:r>
              <a:rPr lang="en-US" altLang="ko-K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loss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6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categorical_crossentropy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</a:p>
          <a:p>
            <a:r>
              <a:rPr lang="en-US" altLang="ko-K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metrics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'accuracy'</a:t>
            </a:r>
            <a:r>
              <a:rPr lang="en-US" altLang="ko-K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altLang="ko-K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)</a:t>
            </a:r>
          </a:p>
          <a:p>
            <a:endParaRPr lang="en-US" altLang="ko-KR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epochs</a:t>
            </a:r>
            <a:r>
              <a:rPr lang="en-US" altLang="ko-K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60</a:t>
            </a:r>
            <a:endParaRPr lang="en-US" altLang="ko-KR" sz="16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altLang="ko-K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64</a:t>
            </a:r>
            <a:endParaRPr lang="en-US" altLang="ko-KR" sz="16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endParaRPr lang="en-US" altLang="ko-KR" sz="1600" dirty="0"/>
          </a:p>
          <a:p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altLang="ko-KR" sz="16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.summary</a:t>
            </a:r>
            <a:r>
              <a:rPr lang="en-US" altLang="ko-K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endParaRPr lang="en-US" altLang="ko-KR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73F0C69-6577-8234-D4CF-B5916E6C5C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5724" y="2595637"/>
            <a:ext cx="3857995" cy="419095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235B133-0CCD-9D64-5957-3F0C7EE713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3719" y="2752627"/>
            <a:ext cx="4338280" cy="4067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970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828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0" y="182879"/>
            <a:ext cx="12192000" cy="470264"/>
          </a:xfrm>
          <a:prstGeom prst="rect">
            <a:avLst/>
          </a:prstGeom>
          <a:solidFill>
            <a:srgbClr val="8EBA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4871992" y="231044"/>
            <a:ext cx="2448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Evaluate</a:t>
            </a:r>
            <a:r>
              <a:rPr lang="ko-KR" altLang="en-US" b="1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b="1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the</a:t>
            </a:r>
            <a:r>
              <a:rPr lang="ko-KR" altLang="en-US" b="1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b="1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Dataset</a:t>
            </a:r>
            <a:endParaRPr lang="ko-KR" altLang="en-US" b="1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98619F1-8709-4380-A554-40496CCDB26A}"/>
              </a:ext>
            </a:extLst>
          </p:cNvPr>
          <p:cNvSpPr txBox="1"/>
          <p:nvPr/>
        </p:nvSpPr>
        <p:spPr>
          <a:xfrm>
            <a:off x="0" y="-9236"/>
            <a:ext cx="1219199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인공지능과 마케팅 발표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4AB1F4-A8C0-F5C9-0486-2E9FC96D0536}"/>
              </a:ext>
            </a:extLst>
          </p:cNvPr>
          <p:cNvSpPr txBox="1"/>
          <p:nvPr/>
        </p:nvSpPr>
        <p:spPr>
          <a:xfrm>
            <a:off x="617231" y="1024567"/>
            <a:ext cx="9372732" cy="804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rgbClr val="00206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모델 평가</a:t>
            </a:r>
            <a:r>
              <a:rPr lang="en-US" altLang="ko-KR" sz="14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rgbClr val="C00000"/>
                </a:solidFill>
                <a:latin typeface="-윤고딕350" panose="02030504000101010101" pitchFamily="18" charset="-127"/>
                <a:ea typeface="-윤고딕350" panose="02030504000101010101"/>
              </a:rPr>
              <a:t>								</a:t>
            </a:r>
            <a:endParaRPr lang="en-US" altLang="ko-KR" sz="1400" b="1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accent1"/>
              </a:solidFill>
              <a:latin typeface="-윤고딕350" panose="02030504000101010101" pitchFamily="18" charset="-127"/>
              <a:ea typeface="-윤고딕350" panose="02030504000101010101"/>
            </a:endParaRPr>
          </a:p>
          <a:p>
            <a:pPr>
              <a:lnSpc>
                <a:spcPct val="150000"/>
              </a:lnSpc>
            </a:pPr>
            <a:endParaRPr lang="en-US" altLang="ko-KR" sz="1400" b="1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2"/>
              </a:solidFill>
              <a:latin typeface="-윤고딕350" panose="02030504000101010101" pitchFamily="18" charset="-127"/>
              <a:ea typeface="-윤고딕350" panose="02030504000101010101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F16557E-5886-D311-F6C8-AD5562E2B894}"/>
              </a:ext>
            </a:extLst>
          </p:cNvPr>
          <p:cNvSpPr txBox="1"/>
          <p:nvPr/>
        </p:nvSpPr>
        <p:spPr>
          <a:xfrm>
            <a:off x="617231" y="1608002"/>
            <a:ext cx="1122187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history</a:t>
            </a:r>
            <a:r>
              <a:rPr lang="en-US" altLang="ko-K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altLang="ko-KR" sz="16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.fit</a:t>
            </a:r>
            <a:r>
              <a:rPr lang="en-US" altLang="ko-K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ko-K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train_generator</a:t>
            </a:r>
            <a:r>
              <a:rPr lang="en-US" altLang="ko-KR" sz="16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epochs</a:t>
            </a:r>
            <a:r>
              <a:rPr lang="en-US" altLang="ko-K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epochs</a:t>
            </a:r>
            <a:r>
              <a:rPr lang="en-US" altLang="ko-K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validation_data</a:t>
            </a:r>
            <a:r>
              <a:rPr lang="en-US" altLang="ko-K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validation_generator</a:t>
            </a:r>
            <a:r>
              <a:rPr lang="en-US" altLang="ko-K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5204B6A-3A92-80F7-796F-2F8C339205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060" y="2242440"/>
            <a:ext cx="11221878" cy="4188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1955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20000000000000000000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20000000000000000000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2240</TotalTime>
  <Words>1773</Words>
  <Application>Microsoft Office PowerPoint</Application>
  <PresentationFormat>와이드스크린</PresentationFormat>
  <Paragraphs>190</Paragraphs>
  <Slides>16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3" baseType="lpstr">
      <vt:lpstr>KoPub돋움체 Medium</vt:lpstr>
      <vt:lpstr>맑은 고딕</vt:lpstr>
      <vt:lpstr>-윤고딕350</vt:lpstr>
      <vt:lpstr>함초롬바탕</vt:lpstr>
      <vt:lpstr>Arial</vt:lpstr>
      <vt:lpstr>Consolas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윤상림</dc:creator>
  <cp:lastModifiedBy>김지수</cp:lastModifiedBy>
  <cp:revision>188</cp:revision>
  <dcterms:created xsi:type="dcterms:W3CDTF">2017-04-16T12:47:34Z</dcterms:created>
  <dcterms:modified xsi:type="dcterms:W3CDTF">2024-11-03T14:59:28Z</dcterms:modified>
</cp:coreProperties>
</file>